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Default Extension="fntdata" ContentType="application/x-fontdata"/>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media/image66.jpg" ContentType="image/jpg"/>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saveSubsetFonts="1">
  <p:sldMasterIdLst>
    <p:sldMasterId id="2147483660" r:id="rId1"/>
  </p:sldMasterIdLst>
  <p:notesMasterIdLst>
    <p:notesMasterId r:id="rId50"/>
  </p:notesMasterIdLst>
  <p:sldIdLst>
    <p:sldId id="256" r:id="rId2"/>
    <p:sldId id="381" r:id="rId3"/>
    <p:sldId id="346" r:id="rId4"/>
    <p:sldId id="355" r:id="rId5"/>
    <p:sldId id="354" r:id="rId6"/>
    <p:sldId id="459" r:id="rId7"/>
    <p:sldId id="294" r:id="rId8"/>
    <p:sldId id="366" r:id="rId9"/>
    <p:sldId id="458" r:id="rId10"/>
    <p:sldId id="378" r:id="rId11"/>
    <p:sldId id="382" r:id="rId12"/>
    <p:sldId id="385" r:id="rId13"/>
    <p:sldId id="386" r:id="rId14"/>
    <p:sldId id="387" r:id="rId15"/>
    <p:sldId id="383" r:id="rId16"/>
    <p:sldId id="389" r:id="rId17"/>
    <p:sldId id="388" r:id="rId18"/>
    <p:sldId id="403" r:id="rId19"/>
    <p:sldId id="395" r:id="rId20"/>
    <p:sldId id="402" r:id="rId21"/>
    <p:sldId id="405" r:id="rId22"/>
    <p:sldId id="406" r:id="rId23"/>
    <p:sldId id="408" r:id="rId24"/>
    <p:sldId id="400" r:id="rId25"/>
    <p:sldId id="397" r:id="rId26"/>
    <p:sldId id="399" r:id="rId27"/>
    <p:sldId id="277" r:id="rId28"/>
    <p:sldId id="392" r:id="rId29"/>
    <p:sldId id="409" r:id="rId30"/>
    <p:sldId id="413" r:id="rId31"/>
    <p:sldId id="280" r:id="rId32"/>
    <p:sldId id="455" r:id="rId33"/>
    <p:sldId id="460" r:id="rId34"/>
    <p:sldId id="474" r:id="rId35"/>
    <p:sldId id="461" r:id="rId36"/>
    <p:sldId id="462" r:id="rId37"/>
    <p:sldId id="463" r:id="rId38"/>
    <p:sldId id="464" r:id="rId39"/>
    <p:sldId id="465" r:id="rId40"/>
    <p:sldId id="466" r:id="rId41"/>
    <p:sldId id="467" r:id="rId42"/>
    <p:sldId id="468" r:id="rId43"/>
    <p:sldId id="469" r:id="rId44"/>
    <p:sldId id="470" r:id="rId45"/>
    <p:sldId id="471" r:id="rId46"/>
    <p:sldId id="472" r:id="rId47"/>
    <p:sldId id="473" r:id="rId48"/>
    <p:sldId id="457" r:id="rId49"/>
  </p:sldIdLst>
  <p:sldSz cx="9144000" cy="6858000" type="screen4x3"/>
  <p:notesSz cx="6858000" cy="9144000"/>
  <p:embeddedFontLst>
    <p:embeddedFont>
      <p:font typeface="Century Gothic" panose="020B0502020202020204" pitchFamily="34" charset="0"/>
      <p:regular r:id="rId51"/>
      <p:bold r:id="rId52"/>
      <p:italic r:id="rId53"/>
      <p:boldItalic r:id="rId54"/>
    </p:embeddedFont>
    <p:embeddedFont>
      <p:font typeface="ＭＳ Ｐゴシック" panose="020B0600070205080204" pitchFamily="34" charset="-128"/>
      <p:regular r:id="rId55"/>
    </p:embeddedFont>
    <p:embeddedFont>
      <p:font typeface="Tahoma" panose="020B0604030504040204" pitchFamily="34" charset="0"/>
      <p:regular r:id="rId56"/>
      <p:bold r:id="rId57"/>
    </p:embeddedFont>
    <p:embeddedFont>
      <p:font typeface="Franklin Gothic Book" panose="020B0503020102020204" pitchFamily="34" charset="0"/>
      <p:regular r:id="rId58"/>
      <p:italic r:id="rId59"/>
    </p:embeddedFont>
    <p:embeddedFont>
      <p:font typeface="Calibri" panose="020F0502020204030204" pitchFamily="34" charset="0"/>
      <p:regular r:id="rId60"/>
      <p:bold r:id="rId61"/>
      <p:italic r:id="rId62"/>
      <p:boldItalic r:id="rId63"/>
    </p:embeddedFont>
    <p:embeddedFont>
      <p:font typeface="Corbel" panose="020B0503020204020204" pitchFamily="34" charset="0"/>
      <p:regular r:id="rId64"/>
      <p:bold r:id="rId65"/>
      <p:italic r:id="rId66"/>
      <p:boldItalic r:id="rId67"/>
    </p:embeddedFont>
    <p:embeddedFont>
      <p:font typeface="Tunga" panose="020B0604020202020204" charset="0"/>
      <p:regular r:id="rId68"/>
      <p:bold r:id="rId6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1C10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19" autoAdjust="0"/>
    <p:restoredTop sz="93758" autoAdjust="0"/>
  </p:normalViewPr>
  <p:slideViewPr>
    <p:cSldViewPr>
      <p:cViewPr varScale="1">
        <p:scale>
          <a:sx n="81" d="100"/>
          <a:sy n="81" d="100"/>
        </p:scale>
        <p:origin x="182" y="48"/>
      </p:cViewPr>
      <p:guideLst>
        <p:guide orient="horz" pos="2160"/>
        <p:guide pos="2880"/>
      </p:guideLst>
    </p:cSldViewPr>
  </p:slideViewPr>
  <p:outlineViewPr>
    <p:cViewPr>
      <p:scale>
        <a:sx n="33" d="100"/>
        <a:sy n="33" d="100"/>
      </p:scale>
      <p:origin x="0" y="62682"/>
    </p:cViewPr>
  </p:outlineViewPr>
  <p:notesTextViewPr>
    <p:cViewPr>
      <p:scale>
        <a:sx n="1" d="1"/>
        <a:sy n="1" d="1"/>
      </p:scale>
      <p:origin x="0" y="0"/>
    </p:cViewPr>
  </p:notesTextViewPr>
  <p:sorterViewPr>
    <p:cViewPr>
      <p:scale>
        <a:sx n="100" d="100"/>
        <a:sy n="100" d="100"/>
      </p:scale>
      <p:origin x="0" y="2604"/>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55" Type="http://schemas.openxmlformats.org/officeDocument/2006/relationships/font" Target="fonts/font5.fntdata"/><Relationship Id="rId63" Type="http://schemas.openxmlformats.org/officeDocument/2006/relationships/font" Target="fonts/font13.fntdata"/><Relationship Id="rId68" Type="http://schemas.openxmlformats.org/officeDocument/2006/relationships/font" Target="fonts/font18.fntdata"/><Relationship Id="rId7" Type="http://schemas.openxmlformats.org/officeDocument/2006/relationships/slide" Target="slides/slide6.xml"/><Relationship Id="rId71"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3.fntdata"/><Relationship Id="rId58" Type="http://schemas.openxmlformats.org/officeDocument/2006/relationships/font" Target="fonts/font8.fntdata"/><Relationship Id="rId66" Type="http://schemas.openxmlformats.org/officeDocument/2006/relationships/font" Target="fonts/font1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7.fntdata"/><Relationship Id="rId61" Type="http://schemas.openxmlformats.org/officeDocument/2006/relationships/font" Target="fonts/font1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2.fntdata"/><Relationship Id="rId60" Type="http://schemas.openxmlformats.org/officeDocument/2006/relationships/font" Target="fonts/font10.fntdata"/><Relationship Id="rId65" Type="http://schemas.openxmlformats.org/officeDocument/2006/relationships/font" Target="fonts/font15.fntdata"/><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6.fntdata"/><Relationship Id="rId64" Type="http://schemas.openxmlformats.org/officeDocument/2006/relationships/font" Target="fonts/font14.fntdata"/><Relationship Id="rId69" Type="http://schemas.openxmlformats.org/officeDocument/2006/relationships/font" Target="fonts/font19.fntdata"/><Relationship Id="rId8" Type="http://schemas.openxmlformats.org/officeDocument/2006/relationships/slide" Target="slides/slide7.xml"/><Relationship Id="rId51" Type="http://schemas.openxmlformats.org/officeDocument/2006/relationships/font" Target="fonts/font1.fntdata"/><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9.fntdata"/><Relationship Id="rId67" Type="http://schemas.openxmlformats.org/officeDocument/2006/relationships/font" Target="fonts/font17.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4.fntdata"/><Relationship Id="rId62" Type="http://schemas.openxmlformats.org/officeDocument/2006/relationships/font" Target="fonts/font12.fntdata"/><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C180C8A-D2E4-4495-AF9F-052BC1FF86BD}" type="datetimeFigureOut">
              <a:rPr lang="en-US" smtClean="0"/>
              <a:t>1/19/2017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A8C0839-A752-4026-B076-2AA4A81C1342}" type="slidenum">
              <a:rPr lang="en-US" smtClean="0"/>
              <a:t>‹#›</a:t>
            </a:fld>
            <a:endParaRPr lang="en-US"/>
          </a:p>
        </p:txBody>
      </p:sp>
    </p:spTree>
    <p:extLst>
      <p:ext uri="{BB962C8B-B14F-4D97-AF65-F5344CB8AC3E}">
        <p14:creationId xmlns:p14="http://schemas.microsoft.com/office/powerpoint/2010/main" val="42757352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A8C0839-A752-4026-B076-2AA4A81C1342}" type="slidenum">
              <a:rPr lang="en-US" smtClean="0"/>
              <a:t>1</a:t>
            </a:fld>
            <a:endParaRPr lang="en-US"/>
          </a:p>
        </p:txBody>
      </p:sp>
    </p:spTree>
    <p:extLst>
      <p:ext uri="{BB962C8B-B14F-4D97-AF65-F5344CB8AC3E}">
        <p14:creationId xmlns:p14="http://schemas.microsoft.com/office/powerpoint/2010/main" val="32601028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Rot="1" noChangeAspect="1" noChangeArrowheads="1" noTextEdit="1"/>
          </p:cNvSpPr>
          <p:nvPr>
            <p:ph type="sldImg"/>
          </p:nvPr>
        </p:nvSpPr>
        <p:spPr>
          <a:xfrm>
            <a:off x="1158875" y="696913"/>
            <a:ext cx="4541838" cy="3408362"/>
          </a:xfrm>
          <a:ln/>
        </p:spPr>
      </p:sp>
      <p:sp>
        <p:nvSpPr>
          <p:cNvPr id="27651" name="Rectangle 3"/>
          <p:cNvSpPr>
            <a:spLocks noGrp="1" noChangeArrowheads="1"/>
          </p:cNvSpPr>
          <p:nvPr>
            <p:ph type="body" idx="1"/>
          </p:nvPr>
        </p:nvSpPr>
        <p:spPr>
          <a:xfrm>
            <a:off x="757860" y="4128789"/>
            <a:ext cx="5537959" cy="432681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363" tIns="45183" rIns="90363" bIns="45183"/>
          <a:lstStyle/>
          <a:p>
            <a:r>
              <a:rPr lang="en-US"/>
              <a:t>Which are membership requests, submits, develops and maintains To help achieve the objectives of Reusability, interoperability and portability</a:t>
            </a:r>
          </a:p>
          <a:p>
            <a:r>
              <a:rPr lang="en-GB"/>
              <a:t>These standards are requested, submitted, adopted and maintained by the membership.</a:t>
            </a:r>
          </a:p>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TextEdit="1"/>
          </p:cNvSpPr>
          <p:nvPr>
            <p:ph type="sldImg"/>
          </p:nvPr>
        </p:nvSpPr>
        <p:spPr>
          <a:ln/>
        </p:spPr>
      </p:sp>
      <p:sp>
        <p:nvSpPr>
          <p:cNvPr id="2969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endParaRPr lang="en-US"/>
          </a:p>
        </p:txBody>
      </p:sp>
      <p:sp>
        <p:nvSpPr>
          <p:cNvPr id="29700" name="Slide Number Placeholder 3"/>
          <p:cNvSpPr txBox="1">
            <a:spLocks noGrp="1"/>
          </p:cNvSpPr>
          <p:nvPr/>
        </p:nvSpPr>
        <p:spPr bwMode="auto">
          <a:xfrm>
            <a:off x="3884028" y="8685071"/>
            <a:ext cx="2972421" cy="4573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748" tIns="45875" rIns="91748" bIns="45875" anchor="b"/>
          <a:lstStyle>
            <a:lvl1pPr defTabSz="931863" eaLnBrk="0" hangingPunct="0">
              <a:defRPr b="1">
                <a:solidFill>
                  <a:schemeClr val="tx1"/>
                </a:solidFill>
                <a:latin typeface="Verdana" pitchFamily="-111" charset="0"/>
                <a:ea typeface="ＭＳ Ｐゴシック" pitchFamily="-111" charset="-128"/>
              </a:defRPr>
            </a:lvl1pPr>
            <a:lvl2pPr marL="742950" indent="-285750" defTabSz="931863" eaLnBrk="0" hangingPunct="0">
              <a:defRPr b="1">
                <a:solidFill>
                  <a:schemeClr val="tx1"/>
                </a:solidFill>
                <a:latin typeface="Verdana" pitchFamily="-111" charset="0"/>
                <a:ea typeface="ＭＳ Ｐゴシック" pitchFamily="-111" charset="-128"/>
              </a:defRPr>
            </a:lvl2pPr>
            <a:lvl3pPr marL="1143000" indent="-228600" defTabSz="931863" eaLnBrk="0" hangingPunct="0">
              <a:defRPr b="1">
                <a:solidFill>
                  <a:schemeClr val="tx1"/>
                </a:solidFill>
                <a:latin typeface="Verdana" pitchFamily="-111" charset="0"/>
                <a:ea typeface="ＭＳ Ｐゴシック" pitchFamily="-111" charset="-128"/>
              </a:defRPr>
            </a:lvl3pPr>
            <a:lvl4pPr marL="1600200" indent="-228600" defTabSz="931863" eaLnBrk="0" hangingPunct="0">
              <a:defRPr b="1">
                <a:solidFill>
                  <a:schemeClr val="tx1"/>
                </a:solidFill>
                <a:latin typeface="Verdana" pitchFamily="-111" charset="0"/>
                <a:ea typeface="ＭＳ Ｐゴシック" pitchFamily="-111" charset="-128"/>
              </a:defRPr>
            </a:lvl4pPr>
            <a:lvl5pPr marL="2057400" indent="-228600" defTabSz="931863" eaLnBrk="0" hangingPunct="0">
              <a:defRPr b="1">
                <a:solidFill>
                  <a:schemeClr val="tx1"/>
                </a:solidFill>
                <a:latin typeface="Verdana" pitchFamily="-111" charset="0"/>
                <a:ea typeface="ＭＳ Ｐゴシック" pitchFamily="-111" charset="-128"/>
              </a:defRPr>
            </a:lvl5pPr>
            <a:lvl6pPr marL="2514600" indent="-228600" defTabSz="931863" eaLnBrk="0" fontAlgn="base" hangingPunct="0">
              <a:spcBef>
                <a:spcPct val="0"/>
              </a:spcBef>
              <a:spcAft>
                <a:spcPct val="0"/>
              </a:spcAft>
              <a:defRPr b="1">
                <a:solidFill>
                  <a:schemeClr val="tx1"/>
                </a:solidFill>
                <a:latin typeface="Verdana" pitchFamily="-111" charset="0"/>
                <a:ea typeface="ＭＳ Ｐゴシック" pitchFamily="-111" charset="-128"/>
              </a:defRPr>
            </a:lvl6pPr>
            <a:lvl7pPr marL="2971800" indent="-228600" defTabSz="931863" eaLnBrk="0" fontAlgn="base" hangingPunct="0">
              <a:spcBef>
                <a:spcPct val="0"/>
              </a:spcBef>
              <a:spcAft>
                <a:spcPct val="0"/>
              </a:spcAft>
              <a:defRPr b="1">
                <a:solidFill>
                  <a:schemeClr val="tx1"/>
                </a:solidFill>
                <a:latin typeface="Verdana" pitchFamily="-111" charset="0"/>
                <a:ea typeface="ＭＳ Ｐゴシック" pitchFamily="-111" charset="-128"/>
              </a:defRPr>
            </a:lvl7pPr>
            <a:lvl8pPr marL="3429000" indent="-228600" defTabSz="931863" eaLnBrk="0" fontAlgn="base" hangingPunct="0">
              <a:spcBef>
                <a:spcPct val="0"/>
              </a:spcBef>
              <a:spcAft>
                <a:spcPct val="0"/>
              </a:spcAft>
              <a:defRPr b="1">
                <a:solidFill>
                  <a:schemeClr val="tx1"/>
                </a:solidFill>
                <a:latin typeface="Verdana" pitchFamily="-111" charset="0"/>
                <a:ea typeface="ＭＳ Ｐゴシック" pitchFamily="-111" charset="-128"/>
              </a:defRPr>
            </a:lvl8pPr>
            <a:lvl9pPr marL="3886200" indent="-228600" defTabSz="931863" eaLnBrk="0" fontAlgn="base" hangingPunct="0">
              <a:spcBef>
                <a:spcPct val="0"/>
              </a:spcBef>
              <a:spcAft>
                <a:spcPct val="0"/>
              </a:spcAft>
              <a:defRPr b="1">
                <a:solidFill>
                  <a:schemeClr val="tx1"/>
                </a:solidFill>
                <a:latin typeface="Verdana" pitchFamily="-111" charset="0"/>
                <a:ea typeface="ＭＳ Ｐゴシック" pitchFamily="-111" charset="-128"/>
              </a:defRPr>
            </a:lvl9pPr>
          </a:lstStyle>
          <a:p>
            <a:pPr algn="r" eaLnBrk="1" hangingPunct="1"/>
            <a:fld id="{CB4186C9-D5E5-430E-8169-07968159B80F}" type="slidenum">
              <a:rPr lang="en-US" sz="1200" b="0">
                <a:latin typeface="Calibri" pitchFamily="-111" charset="0"/>
                <a:cs typeface="Arial" charset="0"/>
              </a:rPr>
              <a:pPr algn="r" eaLnBrk="1" hangingPunct="1"/>
              <a:t>13</a:t>
            </a:fld>
            <a:endParaRPr lang="en-US" sz="1200" b="0">
              <a:latin typeface="Calibri" pitchFamily="-111" charset="0"/>
              <a:cs typeface="Arial"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20EF28B-6AC0-694D-BB6B-174AF7C388A2}" type="slidenum">
              <a:rPr lang="en-US" smtClean="0"/>
              <a:t>20</a:t>
            </a:fld>
            <a:endParaRPr lang="en-US"/>
          </a:p>
        </p:txBody>
      </p:sp>
    </p:spTree>
    <p:extLst>
      <p:ext uri="{BB962C8B-B14F-4D97-AF65-F5344CB8AC3E}">
        <p14:creationId xmlns:p14="http://schemas.microsoft.com/office/powerpoint/2010/main" val="11882214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One mans risk is another mans opportunity</a:t>
            </a:r>
          </a:p>
          <a:p>
            <a:r>
              <a:rPr lang="en-US" sz="1200" dirty="0"/>
              <a:t>The </a:t>
            </a:r>
            <a:r>
              <a:rPr lang="en-US" sz="1200" u="sng" dirty="0"/>
              <a:t>same</a:t>
            </a:r>
            <a:r>
              <a:rPr lang="en-US" sz="1200" dirty="0"/>
              <a:t> risk/threat/incident needs to be understood from very different perspectives</a:t>
            </a:r>
          </a:p>
          <a:p>
            <a:r>
              <a:rPr lang="en-US" sz="1200" dirty="0"/>
              <a:t>Classifying something as a risk/threat/incident or mitigation only makes sense with respect to how it impacts the objectives of some stakeholder. </a:t>
            </a:r>
            <a:r>
              <a:rPr lang="en-US" sz="1200" dirty="0" err="1"/>
              <a:t>E.g</a:t>
            </a:r>
            <a:r>
              <a:rPr lang="en-US" sz="1200" dirty="0"/>
              <a:t> “a risk of damage to the U.S. power grid impacting millions”.</a:t>
            </a:r>
          </a:p>
          <a:p>
            <a:r>
              <a:rPr lang="en-US" sz="1200" dirty="0"/>
              <a:t>The conceptual model supports this separation while mapping to structures that assume a particular perspective.</a:t>
            </a:r>
          </a:p>
          <a:p>
            <a:endParaRPr lang="en-US" dirty="0"/>
          </a:p>
        </p:txBody>
      </p:sp>
      <p:sp>
        <p:nvSpPr>
          <p:cNvPr id="4" name="Slide Number Placeholder 3"/>
          <p:cNvSpPr>
            <a:spLocks noGrp="1"/>
          </p:cNvSpPr>
          <p:nvPr>
            <p:ph type="sldNum" sz="quarter" idx="10"/>
          </p:nvPr>
        </p:nvSpPr>
        <p:spPr/>
        <p:txBody>
          <a:bodyPr/>
          <a:lstStyle/>
          <a:p>
            <a:fld id="{520EF28B-6AC0-694D-BB6B-174AF7C388A2}" type="slidenum">
              <a:rPr lang="en-US" smtClean="0"/>
              <a:t>26</a:t>
            </a:fld>
            <a:endParaRPr lang="en-US"/>
          </a:p>
        </p:txBody>
      </p:sp>
    </p:spTree>
    <p:extLst>
      <p:ext uri="{BB962C8B-B14F-4D97-AF65-F5344CB8AC3E}">
        <p14:creationId xmlns:p14="http://schemas.microsoft.com/office/powerpoint/2010/main" val="41020619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52426" y="2895600"/>
            <a:ext cx="4572000" cy="1368798"/>
          </a:xfrm>
        </p:spPr>
        <p:txBody>
          <a:bodyPr>
            <a:normAutofit/>
          </a:bodyPr>
          <a:lstStyle>
            <a:lvl1pPr marL="0" indent="0" algn="l">
              <a:buNone/>
              <a:defRPr sz="2000" b="0" i="1" cap="none" spc="120" baseline="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15" name="Rectangle 14"/>
          <p:cNvSpPr/>
          <p:nvPr/>
        </p:nvSpPr>
        <p:spPr>
          <a:xfrm>
            <a:off x="0" y="4743451"/>
            <a:ext cx="9144000" cy="2114550"/>
          </a:xfrm>
          <a:prstGeom prst="rect">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5"/>
          <p:cNvCxnSpPr/>
          <p:nvPr/>
        </p:nvCxnSpPr>
        <p:spPr>
          <a:xfrm>
            <a:off x="0" y="4714875"/>
            <a:ext cx="9144000" cy="1588"/>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Date Placeholder 21"/>
          <p:cNvSpPr>
            <a:spLocks noGrp="1"/>
          </p:cNvSpPr>
          <p:nvPr>
            <p:ph type="dt" sz="half" idx="10"/>
          </p:nvPr>
        </p:nvSpPr>
        <p:spPr/>
        <p:txBody>
          <a:bodyPr/>
          <a:lstStyle/>
          <a:p>
            <a:r>
              <a:rPr lang="en-US" dirty="0"/>
              <a:t>January 2017</a:t>
            </a:r>
          </a:p>
        </p:txBody>
      </p:sp>
      <p:sp>
        <p:nvSpPr>
          <p:cNvPr id="23" name="Slide Number Placeholder 22"/>
          <p:cNvSpPr>
            <a:spLocks noGrp="1"/>
          </p:cNvSpPr>
          <p:nvPr>
            <p:ph type="sldNum" sz="quarter" idx="11"/>
          </p:nvPr>
        </p:nvSpPr>
        <p:spPr/>
        <p:txBody>
          <a:bodyPr/>
          <a:lstStyle/>
          <a:p>
            <a:fld id="{C5349D12-3EF0-44B0-8484-0F10BE0E01DA}" type="slidenum">
              <a:rPr lang="en-US" smtClean="0"/>
              <a:t>‹#›</a:t>
            </a:fld>
            <a:endParaRPr lang="en-US"/>
          </a:p>
        </p:txBody>
      </p:sp>
      <p:sp>
        <p:nvSpPr>
          <p:cNvPr id="24" name="Footer Placeholder 23"/>
          <p:cNvSpPr>
            <a:spLocks noGrp="1"/>
          </p:cNvSpPr>
          <p:nvPr>
            <p:ph type="ftr" sz="quarter" idx="12"/>
          </p:nvPr>
        </p:nvSpPr>
        <p:spPr/>
        <p:txBody>
          <a:bodyPr/>
          <a:lstStyle/>
          <a:p>
            <a:r>
              <a:rPr lang="en-US" dirty="0"/>
              <a:t>OMG Threat &amp; Risk </a:t>
            </a:r>
          </a:p>
        </p:txBody>
      </p:sp>
      <p:sp>
        <p:nvSpPr>
          <p:cNvPr id="12" name="Title 11"/>
          <p:cNvSpPr>
            <a:spLocks noGrp="1"/>
          </p:cNvSpPr>
          <p:nvPr>
            <p:ph type="title"/>
          </p:nvPr>
        </p:nvSpPr>
        <p:spPr>
          <a:xfrm>
            <a:off x="352426" y="457200"/>
            <a:ext cx="7680960" cy="2438399"/>
          </a:xfrm>
        </p:spPr>
        <p:txBody>
          <a:bodyPr>
            <a:normAutofit/>
          </a:bodyPr>
          <a:lstStyle>
            <a:lvl1pPr>
              <a:spcBef>
                <a:spcPts val="0"/>
              </a:spcBef>
              <a:defRPr kumimoji="0" lang="en-US" sz="6000" b="1" i="0" u="none" strike="noStrike" kern="1200" cap="none" spc="0" normalizeH="0" baseline="0" noProof="0" smtClean="0">
                <a:ln>
                  <a:noFill/>
                </a:ln>
                <a:gradFill>
                  <a:gsLst>
                    <a:gs pos="0">
                      <a:schemeClr val="tx1">
                        <a:alpha val="92000"/>
                      </a:schemeClr>
                    </a:gs>
                    <a:gs pos="45000">
                      <a:schemeClr val="tx1">
                        <a:alpha val="51000"/>
                      </a:schemeClr>
                    </a:gs>
                    <a:gs pos="100000">
                      <a:schemeClr val="tx1"/>
                    </a:gs>
                  </a:gsLst>
                  <a:lin ang="3600000" scaled="0"/>
                </a:gradFill>
                <a:effectLst/>
                <a:uLnTx/>
                <a:uFillTx/>
                <a:latin typeface="+mj-lt"/>
                <a:ea typeface="+mj-ea"/>
                <a:cs typeface="Tunga" pitchFamily="2"/>
              </a:defRPr>
            </a:lvl1pPr>
          </a:lstStyle>
          <a:p>
            <a:r>
              <a:rPr lang="en-US"/>
              <a:t>Click to edit Master title style</a:t>
            </a:r>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Rectangle 6"/>
          <p:cNvSpPr/>
          <p:nvPr/>
        </p:nvSpPr>
        <p:spPr>
          <a:xfrm>
            <a:off x="0" y="0"/>
            <a:ext cx="9144000" cy="6858000"/>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dirty="0"/>
              <a:t>January 2017</a:t>
            </a:r>
          </a:p>
        </p:txBody>
      </p:sp>
      <p:sp>
        <p:nvSpPr>
          <p:cNvPr id="5" name="Footer Placeholder 4"/>
          <p:cNvSpPr>
            <a:spLocks noGrp="1"/>
          </p:cNvSpPr>
          <p:nvPr>
            <p:ph type="ftr" sz="quarter" idx="11"/>
          </p:nvPr>
        </p:nvSpPr>
        <p:spPr/>
        <p:txBody>
          <a:bodyPr/>
          <a:lstStyle/>
          <a:p>
            <a:r>
              <a:rPr lang="en-US" dirty="0"/>
              <a:t>OMG Threat &amp; Risk </a:t>
            </a:r>
          </a:p>
        </p:txBody>
      </p:sp>
      <p:sp>
        <p:nvSpPr>
          <p:cNvPr id="6" name="Slide Number Placeholder 5"/>
          <p:cNvSpPr>
            <a:spLocks noGrp="1"/>
          </p:cNvSpPr>
          <p:nvPr>
            <p:ph type="sldNum" sz="quarter" idx="12"/>
          </p:nvPr>
        </p:nvSpPr>
        <p:spPr/>
        <p:txBody>
          <a:bodyPr/>
          <a:lstStyle/>
          <a:p>
            <a:fld id="{C5349D12-3EF0-44B0-8484-0F10BE0E01DA}"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0" y="0"/>
            <a:ext cx="9144000" cy="6858000"/>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dirty="0"/>
              <a:t>January 2017</a:t>
            </a:r>
          </a:p>
        </p:txBody>
      </p:sp>
      <p:sp>
        <p:nvSpPr>
          <p:cNvPr id="5" name="Footer Placeholder 4"/>
          <p:cNvSpPr>
            <a:spLocks noGrp="1"/>
          </p:cNvSpPr>
          <p:nvPr>
            <p:ph type="ftr" sz="quarter" idx="11"/>
          </p:nvPr>
        </p:nvSpPr>
        <p:spPr/>
        <p:txBody>
          <a:bodyPr/>
          <a:lstStyle/>
          <a:p>
            <a:r>
              <a:rPr lang="en-US" dirty="0"/>
              <a:t>OMG Threat &amp; Risk </a:t>
            </a:r>
          </a:p>
        </p:txBody>
      </p:sp>
      <p:sp>
        <p:nvSpPr>
          <p:cNvPr id="6" name="Slide Number Placeholder 5"/>
          <p:cNvSpPr>
            <a:spLocks noGrp="1"/>
          </p:cNvSpPr>
          <p:nvPr>
            <p:ph type="sldNum" sz="quarter" idx="12"/>
          </p:nvPr>
        </p:nvSpPr>
        <p:spPr/>
        <p:txBody>
          <a:bodyPr/>
          <a:lstStyle/>
          <a:p>
            <a:fld id="{C5349D12-3EF0-44B0-8484-0F10BE0E01DA}"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White Background">
    <p:spTree>
      <p:nvGrpSpPr>
        <p:cNvPr id="1" name=""/>
        <p:cNvGrpSpPr/>
        <p:nvPr/>
      </p:nvGrpSpPr>
      <p:grpSpPr>
        <a:xfrm>
          <a:off x="0" y="0"/>
          <a:ext cx="0" cy="0"/>
          <a:chOff x="0" y="0"/>
          <a:chExt cx="0" cy="0"/>
        </a:xfrm>
      </p:grpSpPr>
      <p:sp>
        <p:nvSpPr>
          <p:cNvPr id="5" name="Title Placeholder 1"/>
          <p:cNvSpPr>
            <a:spLocks noGrp="1"/>
          </p:cNvSpPr>
          <p:nvPr>
            <p:ph type="title"/>
          </p:nvPr>
        </p:nvSpPr>
        <p:spPr>
          <a:xfrm>
            <a:off x="464848" y="143253"/>
            <a:ext cx="8016240" cy="951569"/>
          </a:xfrm>
          <a:prstGeom prst="rect">
            <a:avLst/>
          </a:prstGeom>
        </p:spPr>
        <p:txBody>
          <a:bodyPr vert="horz" lIns="91440" tIns="45720" rIns="91440" bIns="45720" rtlCol="0" anchor="ctr">
            <a:normAutofit/>
          </a:bodyPr>
          <a:lstStyle>
            <a:lvl1pPr>
              <a:defRPr sz="4000">
                <a:solidFill>
                  <a:schemeClr val="tx1"/>
                </a:solidFill>
                <a:latin typeface="Century Gothic"/>
                <a:cs typeface="Century Gothic"/>
              </a:defRPr>
            </a:lvl1pPr>
          </a:lstStyle>
          <a:p>
            <a:r>
              <a:rPr lang="en-US" dirty="0"/>
              <a:t>Click to edit Master title style</a:t>
            </a:r>
          </a:p>
        </p:txBody>
      </p:sp>
      <p:sp>
        <p:nvSpPr>
          <p:cNvPr id="10" name="Slide Number Placeholder 3"/>
          <p:cNvSpPr txBox="1">
            <a:spLocks/>
          </p:cNvSpPr>
          <p:nvPr userDrawn="1"/>
        </p:nvSpPr>
        <p:spPr>
          <a:xfrm>
            <a:off x="4379806" y="6396293"/>
            <a:ext cx="496994"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5CBD3DDC-90DF-4246-B8CE-0AC344F4C45D}" type="slidenum">
              <a:rPr lang="en-US" b="1" smtClean="0">
                <a:solidFill>
                  <a:srgbClr val="8F96AA"/>
                </a:solidFill>
                <a:latin typeface="Franklin Gothic Book"/>
              </a:rPr>
              <a:pPr algn="ctr"/>
              <a:t>‹#›</a:t>
            </a:fld>
            <a:endParaRPr lang="en-US" b="1" dirty="0">
              <a:solidFill>
                <a:srgbClr val="8F96AA"/>
              </a:solidFill>
              <a:latin typeface="Franklin Gothic Book"/>
            </a:endParaRPr>
          </a:p>
        </p:txBody>
      </p:sp>
      <p:sp>
        <p:nvSpPr>
          <p:cNvPr id="9" name="TextBox 8"/>
          <p:cNvSpPr txBox="1"/>
          <p:nvPr userDrawn="1"/>
        </p:nvSpPr>
        <p:spPr>
          <a:xfrm>
            <a:off x="7409794" y="6490138"/>
            <a:ext cx="1512614" cy="246221"/>
          </a:xfrm>
          <a:prstGeom prst="rect">
            <a:avLst/>
          </a:prstGeom>
          <a:noFill/>
        </p:spPr>
        <p:txBody>
          <a:bodyPr wrap="square" rtlCol="0">
            <a:spAutoFit/>
          </a:bodyPr>
          <a:lstStyle/>
          <a:p>
            <a:pPr algn="r"/>
            <a:r>
              <a:rPr lang="en-US" sz="1000" dirty="0">
                <a:solidFill>
                  <a:srgbClr val="F2F2F2"/>
                </a:solidFill>
                <a:latin typeface="Century Gothic"/>
                <a:cs typeface="Century Gothic"/>
              </a:rPr>
              <a:t>#</a:t>
            </a:r>
            <a:r>
              <a:rPr lang="en-US" sz="1000" dirty="0" err="1">
                <a:solidFill>
                  <a:srgbClr val="F2F2F2"/>
                </a:solidFill>
                <a:latin typeface="Century Gothic"/>
                <a:cs typeface="Century Gothic"/>
              </a:rPr>
              <a:t>ThreatRisk</a:t>
            </a:r>
            <a:endParaRPr lang="en-US" sz="1000" dirty="0">
              <a:solidFill>
                <a:srgbClr val="F2F2F2"/>
              </a:solidFill>
              <a:latin typeface="Century Gothic"/>
              <a:cs typeface="Century Gothic"/>
            </a:endParaRPr>
          </a:p>
        </p:txBody>
      </p:sp>
    </p:spTree>
    <p:extLst>
      <p:ext uri="{BB962C8B-B14F-4D97-AF65-F5344CB8AC3E}">
        <p14:creationId xmlns:p14="http://schemas.microsoft.com/office/powerpoint/2010/main" val="47220888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White Background">
    <p:spTree>
      <p:nvGrpSpPr>
        <p:cNvPr id="1" name=""/>
        <p:cNvGrpSpPr/>
        <p:nvPr/>
      </p:nvGrpSpPr>
      <p:grpSpPr>
        <a:xfrm>
          <a:off x="0" y="0"/>
          <a:ext cx="0" cy="0"/>
          <a:chOff x="0" y="0"/>
          <a:chExt cx="0" cy="0"/>
        </a:xfrm>
      </p:grpSpPr>
      <p:sp>
        <p:nvSpPr>
          <p:cNvPr id="5" name="Title Placeholder 1"/>
          <p:cNvSpPr>
            <a:spLocks noGrp="1"/>
          </p:cNvSpPr>
          <p:nvPr>
            <p:ph type="title"/>
          </p:nvPr>
        </p:nvSpPr>
        <p:spPr>
          <a:xfrm>
            <a:off x="464848" y="143253"/>
            <a:ext cx="8016240" cy="951569"/>
          </a:xfrm>
          <a:prstGeom prst="rect">
            <a:avLst/>
          </a:prstGeom>
        </p:spPr>
        <p:txBody>
          <a:bodyPr vert="horz" lIns="91440" tIns="45720" rIns="91440" bIns="45720" rtlCol="0" anchor="ctr">
            <a:normAutofit/>
          </a:bodyPr>
          <a:lstStyle>
            <a:lvl1pPr>
              <a:defRPr sz="4000">
                <a:solidFill>
                  <a:schemeClr val="tx1"/>
                </a:solidFill>
                <a:latin typeface="Century Gothic"/>
                <a:cs typeface="Century Gothic"/>
              </a:defRPr>
            </a:lvl1pPr>
          </a:lstStyle>
          <a:p>
            <a:r>
              <a:rPr lang="en-US" dirty="0"/>
              <a:t>Click to edit Master title style</a:t>
            </a:r>
          </a:p>
        </p:txBody>
      </p:sp>
      <p:sp>
        <p:nvSpPr>
          <p:cNvPr id="8" name="Content Placeholder 2"/>
          <p:cNvSpPr>
            <a:spLocks noGrp="1"/>
          </p:cNvSpPr>
          <p:nvPr>
            <p:ph sz="half" idx="1"/>
          </p:nvPr>
        </p:nvSpPr>
        <p:spPr>
          <a:xfrm>
            <a:off x="457200" y="1453931"/>
            <a:ext cx="8229600" cy="4499830"/>
          </a:xfrm>
          <a:prstGeom prst="rect">
            <a:avLst/>
          </a:prstGeom>
        </p:spPr>
        <p:txBody>
          <a:bodyPr/>
          <a:lstStyle>
            <a:lvl1pPr marL="342900" indent="-342900">
              <a:buClr>
                <a:srgbClr val="149DEB"/>
              </a:buClr>
              <a:buSzPct val="110000"/>
              <a:buFont typeface="Lucida Grande"/>
              <a:buChar char="»"/>
              <a:defRPr sz="2400" b="0" i="0">
                <a:solidFill>
                  <a:schemeClr val="tx1"/>
                </a:solidFill>
                <a:latin typeface="Century Gothic"/>
                <a:cs typeface="Century Gothic"/>
              </a:defRPr>
            </a:lvl1pPr>
            <a:lvl2pPr marL="742950" indent="-285750">
              <a:buClr>
                <a:srgbClr val="149DEB"/>
              </a:buClr>
              <a:buFont typeface="Arial"/>
              <a:buChar char="•"/>
              <a:defRPr sz="2000" b="0" i="0">
                <a:solidFill>
                  <a:schemeClr val="tx1"/>
                </a:solidFill>
                <a:latin typeface="Century Gothic"/>
                <a:cs typeface="Century Gothic"/>
              </a:defRPr>
            </a:lvl2pPr>
            <a:lvl3pPr marL="1143000" indent="-228600">
              <a:buClr>
                <a:srgbClr val="149DEB"/>
              </a:buClr>
              <a:buFont typeface="Lucida Grande"/>
              <a:buChar char="–"/>
              <a:defRPr sz="1800" b="0" i="0">
                <a:solidFill>
                  <a:schemeClr val="tx1"/>
                </a:solidFill>
                <a:latin typeface="Century Gothic"/>
                <a:cs typeface="Century Gothic"/>
              </a:defRPr>
            </a:lvl3pPr>
            <a:lvl4pPr marL="1600200" indent="-228600">
              <a:buClr>
                <a:srgbClr val="149DEB"/>
              </a:buClr>
              <a:buFont typeface="Arial"/>
              <a:buChar char="•"/>
              <a:defRPr sz="1600" b="0" i="0">
                <a:solidFill>
                  <a:schemeClr val="tx1"/>
                </a:solidFill>
                <a:latin typeface="Century Gothic"/>
                <a:cs typeface="Century Gothic"/>
              </a:defRPr>
            </a:lvl4pPr>
            <a:lvl5pPr marL="2057400" indent="-228600">
              <a:buClr>
                <a:srgbClr val="149DEB"/>
              </a:buClr>
              <a:buFont typeface="Lucida Grande"/>
              <a:buChar char="»"/>
              <a:defRPr sz="1600" b="0" i="0">
                <a:solidFill>
                  <a:schemeClr val="tx1"/>
                </a:solidFill>
                <a:latin typeface="Century Gothic"/>
                <a:cs typeface="Century Gothic"/>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Slide Number Placeholder 3"/>
          <p:cNvSpPr txBox="1">
            <a:spLocks/>
          </p:cNvSpPr>
          <p:nvPr userDrawn="1"/>
        </p:nvSpPr>
        <p:spPr>
          <a:xfrm>
            <a:off x="4379806" y="6396293"/>
            <a:ext cx="422488"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5CBD3DDC-90DF-4246-B8CE-0AC344F4C45D}" type="slidenum">
              <a:rPr lang="en-US" b="1" smtClean="0">
                <a:solidFill>
                  <a:srgbClr val="8F96AA"/>
                </a:solidFill>
                <a:latin typeface="Franklin Gothic Book"/>
              </a:rPr>
              <a:pPr algn="ctr"/>
              <a:t>‹#›</a:t>
            </a:fld>
            <a:endParaRPr lang="en-US" b="1" dirty="0">
              <a:solidFill>
                <a:srgbClr val="8F96AA"/>
              </a:solidFill>
              <a:latin typeface="Franklin Gothic Book"/>
            </a:endParaRPr>
          </a:p>
        </p:txBody>
      </p:sp>
    </p:spTree>
    <p:extLst>
      <p:ext uri="{BB962C8B-B14F-4D97-AF65-F5344CB8AC3E}">
        <p14:creationId xmlns:p14="http://schemas.microsoft.com/office/powerpoint/2010/main" val="9505692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9" name="Rectangle 8"/>
          <p:cNvSpPr/>
          <p:nvPr/>
        </p:nvSpPr>
        <p:spPr>
          <a:xfrm>
            <a:off x="0" y="0"/>
            <a:ext cx="9144000" cy="6858000"/>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Content Placeholder 30"/>
          <p:cNvSpPr>
            <a:spLocks noGrp="1"/>
          </p:cNvSpPr>
          <p:nvPr>
            <p:ph sz="quarter" idx="13"/>
          </p:nvPr>
        </p:nvSpPr>
        <p:spPr>
          <a:xfrm>
            <a:off x="352426" y="1463040"/>
            <a:ext cx="7680960" cy="472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Date Placeholder 11"/>
          <p:cNvSpPr>
            <a:spLocks noGrp="1"/>
          </p:cNvSpPr>
          <p:nvPr>
            <p:ph type="dt" sz="half" idx="14"/>
          </p:nvPr>
        </p:nvSpPr>
        <p:spPr/>
        <p:txBody>
          <a:bodyPr/>
          <a:lstStyle/>
          <a:p>
            <a:r>
              <a:rPr lang="en-US" dirty="0"/>
              <a:t>January 2017</a:t>
            </a:r>
          </a:p>
        </p:txBody>
      </p:sp>
      <p:sp>
        <p:nvSpPr>
          <p:cNvPr id="19" name="Slide Number Placeholder 18"/>
          <p:cNvSpPr>
            <a:spLocks noGrp="1"/>
          </p:cNvSpPr>
          <p:nvPr>
            <p:ph type="sldNum" sz="quarter" idx="15"/>
          </p:nvPr>
        </p:nvSpPr>
        <p:spPr/>
        <p:txBody>
          <a:bodyPr/>
          <a:lstStyle/>
          <a:p>
            <a:fld id="{C5349D12-3EF0-44B0-8484-0F10BE0E01DA}" type="slidenum">
              <a:rPr lang="en-US" smtClean="0"/>
              <a:t>‹#›</a:t>
            </a:fld>
            <a:endParaRPr lang="en-US"/>
          </a:p>
        </p:txBody>
      </p:sp>
      <p:sp>
        <p:nvSpPr>
          <p:cNvPr id="21" name="Footer Placeholder 20"/>
          <p:cNvSpPr>
            <a:spLocks noGrp="1"/>
          </p:cNvSpPr>
          <p:nvPr>
            <p:ph type="ftr" sz="quarter" idx="16"/>
          </p:nvPr>
        </p:nvSpPr>
        <p:spPr/>
        <p:txBody>
          <a:bodyPr/>
          <a:lstStyle/>
          <a:p>
            <a:r>
              <a:rPr lang="en-US" dirty="0"/>
              <a:t>OMG Threat &amp; Risk </a:t>
            </a:r>
          </a:p>
        </p:txBody>
      </p:sp>
      <p:sp>
        <p:nvSpPr>
          <p:cNvPr id="8" name="Title 7"/>
          <p:cNvSpPr>
            <a:spLocks noGrp="1"/>
          </p:cNvSpPr>
          <p:nvPr>
            <p:ph type="title"/>
          </p:nvPr>
        </p:nvSpPr>
        <p:spPr/>
        <p:txBody>
          <a:bodyPr/>
          <a:lstStyle/>
          <a:p>
            <a:r>
              <a:rPr lang="en-US"/>
              <a:t>Click to edit Master title style</a:t>
            </a:r>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2" name="Rectangle 11"/>
          <p:cNvSpPr/>
          <p:nvPr/>
        </p:nvSpPr>
        <p:spPr>
          <a:xfrm>
            <a:off x="0" y="0"/>
            <a:ext cx="9144000" cy="6858000"/>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ubtitle 2"/>
          <p:cNvSpPr>
            <a:spLocks noGrp="1"/>
          </p:cNvSpPr>
          <p:nvPr>
            <p:ph type="subTitle" idx="1"/>
          </p:nvPr>
        </p:nvSpPr>
        <p:spPr>
          <a:xfrm>
            <a:off x="352426" y="4003302"/>
            <a:ext cx="4572000" cy="1178298"/>
          </a:xfrm>
        </p:spPr>
        <p:txBody>
          <a:bodyPr>
            <a:normAutofit/>
          </a:bodyPr>
          <a:lstStyle>
            <a:lvl1pPr marL="0" indent="0" algn="l">
              <a:buNone/>
              <a:defRPr sz="2000" b="0" i="1" cap="none" spc="120" baseline="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16" name="Date Placeholder 15"/>
          <p:cNvSpPr>
            <a:spLocks noGrp="1"/>
          </p:cNvSpPr>
          <p:nvPr>
            <p:ph type="dt" sz="half" idx="10"/>
          </p:nvPr>
        </p:nvSpPr>
        <p:spPr/>
        <p:txBody>
          <a:bodyPr/>
          <a:lstStyle/>
          <a:p>
            <a:r>
              <a:rPr lang="en-US" dirty="0"/>
              <a:t>January 2017</a:t>
            </a:r>
          </a:p>
        </p:txBody>
      </p:sp>
      <p:sp>
        <p:nvSpPr>
          <p:cNvPr id="20" name="Slide Number Placeholder 19"/>
          <p:cNvSpPr>
            <a:spLocks noGrp="1"/>
          </p:cNvSpPr>
          <p:nvPr>
            <p:ph type="sldNum" sz="quarter" idx="11"/>
          </p:nvPr>
        </p:nvSpPr>
        <p:spPr/>
        <p:txBody>
          <a:bodyPr/>
          <a:lstStyle/>
          <a:p>
            <a:fld id="{C5349D12-3EF0-44B0-8484-0F10BE0E01DA}" type="slidenum">
              <a:rPr lang="en-US" smtClean="0"/>
              <a:t>‹#›</a:t>
            </a:fld>
            <a:endParaRPr lang="en-US"/>
          </a:p>
        </p:txBody>
      </p:sp>
      <p:sp>
        <p:nvSpPr>
          <p:cNvPr id="21" name="Footer Placeholder 20"/>
          <p:cNvSpPr>
            <a:spLocks noGrp="1"/>
          </p:cNvSpPr>
          <p:nvPr>
            <p:ph type="ftr" sz="quarter" idx="12"/>
          </p:nvPr>
        </p:nvSpPr>
        <p:spPr/>
        <p:txBody>
          <a:bodyPr/>
          <a:lstStyle/>
          <a:p>
            <a:r>
              <a:rPr lang="en-US" dirty="0"/>
              <a:t>OMG Threat &amp; Risk </a:t>
            </a:r>
          </a:p>
        </p:txBody>
      </p:sp>
      <p:sp>
        <p:nvSpPr>
          <p:cNvPr id="13" name="Rectangle 12"/>
          <p:cNvSpPr/>
          <p:nvPr/>
        </p:nvSpPr>
        <p:spPr>
          <a:xfrm>
            <a:off x="0" y="0"/>
            <a:ext cx="9144000" cy="1828800"/>
          </a:xfrm>
          <a:prstGeom prst="rect">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p:cNvCxnSpPr/>
          <p:nvPr/>
        </p:nvCxnSpPr>
        <p:spPr>
          <a:xfrm>
            <a:off x="-4439" y="1828800"/>
            <a:ext cx="9144000" cy="1588"/>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itle 13"/>
          <p:cNvSpPr>
            <a:spLocks noGrp="1"/>
          </p:cNvSpPr>
          <p:nvPr>
            <p:ph type="title"/>
          </p:nvPr>
        </p:nvSpPr>
        <p:spPr>
          <a:xfrm>
            <a:off x="354366" y="1990078"/>
            <a:ext cx="8439912" cy="1984248"/>
          </a:xfrm>
        </p:spPr>
        <p:txBody>
          <a:bodyPr>
            <a:noAutofit/>
          </a:bodyPr>
          <a:lstStyle>
            <a:lvl1pPr>
              <a:defRPr kumimoji="0" lang="en-US" sz="6000" b="1" i="0" u="none" strike="noStrike" kern="1200" cap="none" spc="0" normalizeH="0" baseline="0" noProof="0" dirty="0" smtClean="0">
                <a:ln>
                  <a:noFill/>
                </a:ln>
                <a:gradFill>
                  <a:gsLst>
                    <a:gs pos="0">
                      <a:schemeClr val="tx1">
                        <a:alpha val="92000"/>
                      </a:schemeClr>
                    </a:gs>
                    <a:gs pos="45000">
                      <a:schemeClr val="tx1">
                        <a:alpha val="51000"/>
                      </a:schemeClr>
                    </a:gs>
                    <a:gs pos="100000">
                      <a:schemeClr val="tx1"/>
                    </a:gs>
                  </a:gsLst>
                  <a:lin ang="3600000" scaled="0"/>
                </a:gradFill>
                <a:effectLst/>
                <a:uLnTx/>
                <a:uFillTx/>
                <a:latin typeface="+mj-lt"/>
                <a:ea typeface="+mj-ea"/>
                <a:cs typeface="Tunga" pitchFamily="2"/>
              </a:defRPr>
            </a:lvl1pPr>
          </a:lstStyle>
          <a:p>
            <a:pPr marL="0" marR="0" lvl="0" indent="0" algn="l" defTabSz="914400" rtl="0" eaLnBrk="1" fontAlgn="auto" latinLnBrk="0" hangingPunct="1">
              <a:lnSpc>
                <a:spcPct val="100000"/>
              </a:lnSpc>
              <a:spcBef>
                <a:spcPts val="400"/>
              </a:spcBef>
              <a:spcAft>
                <a:spcPts val="0"/>
              </a:spcAft>
              <a:buClrTx/>
              <a:buSzTx/>
              <a:buFontTx/>
              <a:buNone/>
              <a:tabLst/>
              <a:defRPr/>
            </a:pPr>
            <a:r>
              <a:rPr lang="en-US"/>
              <a:t>Click to edit Master title style</a:t>
            </a:r>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0" name="Rectangle 9"/>
          <p:cNvSpPr/>
          <p:nvPr/>
        </p:nvSpPr>
        <p:spPr>
          <a:xfrm>
            <a:off x="0" y="0"/>
            <a:ext cx="9144000" cy="6858000"/>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Content Placeholder 11"/>
          <p:cNvSpPr>
            <a:spLocks noGrp="1"/>
          </p:cNvSpPr>
          <p:nvPr>
            <p:ph sz="quarter" idx="14"/>
          </p:nvPr>
        </p:nvSpPr>
        <p:spPr>
          <a:xfrm>
            <a:off x="4901184" y="1463040"/>
            <a:ext cx="3886200" cy="4288536"/>
          </a:xfrm>
        </p:spPr>
        <p:txBody>
          <a:bodyPr>
            <a:normAutofit/>
          </a:bodyPr>
          <a:lstStyle>
            <a:lvl1pPr>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30"/>
          <p:cNvSpPr>
            <a:spLocks noGrp="1"/>
          </p:cNvSpPr>
          <p:nvPr>
            <p:ph sz="quarter" idx="13"/>
          </p:nvPr>
        </p:nvSpPr>
        <p:spPr>
          <a:xfrm>
            <a:off x="352426" y="1463040"/>
            <a:ext cx="3886200" cy="4288536"/>
          </a:xfrm>
        </p:spPr>
        <p:txBody>
          <a:bodyPr>
            <a:normAutofit/>
          </a:bodyPr>
          <a:lstStyle>
            <a:lvl1pPr>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7" name="Title 26"/>
          <p:cNvSpPr>
            <a:spLocks noGrp="1"/>
          </p:cNvSpPr>
          <p:nvPr>
            <p:ph type="title"/>
          </p:nvPr>
        </p:nvSpPr>
        <p:spPr/>
        <p:txBody>
          <a:bodyPr/>
          <a:lstStyle/>
          <a:p>
            <a:r>
              <a:rPr lang="en-US"/>
              <a:t>Click to edit Master title style</a:t>
            </a:r>
            <a:endParaRPr lang="en-US" dirty="0"/>
          </a:p>
        </p:txBody>
      </p:sp>
      <p:sp>
        <p:nvSpPr>
          <p:cNvPr id="20" name="Date Placeholder 19"/>
          <p:cNvSpPr>
            <a:spLocks noGrp="1"/>
          </p:cNvSpPr>
          <p:nvPr>
            <p:ph type="dt" sz="half" idx="15"/>
          </p:nvPr>
        </p:nvSpPr>
        <p:spPr/>
        <p:txBody>
          <a:bodyPr/>
          <a:lstStyle/>
          <a:p>
            <a:r>
              <a:rPr lang="en-US" dirty="0"/>
              <a:t>January 2017</a:t>
            </a:r>
          </a:p>
        </p:txBody>
      </p:sp>
      <p:sp>
        <p:nvSpPr>
          <p:cNvPr id="25" name="Slide Number Placeholder 24"/>
          <p:cNvSpPr>
            <a:spLocks noGrp="1"/>
          </p:cNvSpPr>
          <p:nvPr>
            <p:ph type="sldNum" sz="quarter" idx="16"/>
          </p:nvPr>
        </p:nvSpPr>
        <p:spPr/>
        <p:txBody>
          <a:bodyPr/>
          <a:lstStyle/>
          <a:p>
            <a:fld id="{C5349D12-3EF0-44B0-8484-0F10BE0E01DA}" type="slidenum">
              <a:rPr lang="en-US" smtClean="0"/>
              <a:t>‹#›</a:t>
            </a:fld>
            <a:endParaRPr lang="en-US"/>
          </a:p>
        </p:txBody>
      </p:sp>
      <p:sp>
        <p:nvSpPr>
          <p:cNvPr id="26" name="Footer Placeholder 25"/>
          <p:cNvSpPr>
            <a:spLocks noGrp="1"/>
          </p:cNvSpPr>
          <p:nvPr>
            <p:ph type="ftr" sz="quarter" idx="17"/>
          </p:nvPr>
        </p:nvSpPr>
        <p:spPr/>
        <p:txBody>
          <a:bodyPr/>
          <a:lstStyle/>
          <a:p>
            <a:r>
              <a:rPr lang="en-US" dirty="0"/>
              <a:t>OMG Threat &amp; Risk </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3" name="Rectangle 12"/>
          <p:cNvSpPr/>
          <p:nvPr/>
        </p:nvSpPr>
        <p:spPr>
          <a:xfrm>
            <a:off x="0" y="0"/>
            <a:ext cx="9144000" cy="6858000"/>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 Placeholder 3"/>
          <p:cNvSpPr>
            <a:spLocks noGrp="1"/>
          </p:cNvSpPr>
          <p:nvPr>
            <p:ph type="body" sz="half" idx="2"/>
          </p:nvPr>
        </p:nvSpPr>
        <p:spPr>
          <a:xfrm>
            <a:off x="352426" y="1463040"/>
            <a:ext cx="3886200" cy="509587"/>
          </a:xfrm>
        </p:spPr>
        <p:txBody>
          <a:bodyPr>
            <a:normAutofit/>
          </a:bodyPr>
          <a:lstStyle>
            <a:lvl1pPr marL="0" indent="0">
              <a:buNone/>
              <a:defRPr sz="2000" b="0" i="1" spc="0" baseline="0">
                <a:solidFill>
                  <a:schemeClr val="tx1"/>
                </a:solidFill>
                <a:latin typeface="+mj-lt"/>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9" name="Text Placeholder 3"/>
          <p:cNvSpPr>
            <a:spLocks noGrp="1"/>
          </p:cNvSpPr>
          <p:nvPr>
            <p:ph type="body" sz="half" idx="15"/>
          </p:nvPr>
        </p:nvSpPr>
        <p:spPr>
          <a:xfrm>
            <a:off x="4900613" y="1463040"/>
            <a:ext cx="3886200" cy="509587"/>
          </a:xfrm>
        </p:spPr>
        <p:txBody>
          <a:bodyPr>
            <a:normAutofit/>
          </a:bodyPr>
          <a:lstStyle>
            <a:lvl1pPr marL="0" indent="0">
              <a:buNone/>
              <a:defRPr sz="2000" b="0" i="1" spc="0" baseline="0">
                <a:solidFill>
                  <a:schemeClr val="tx1"/>
                </a:solidFill>
                <a:latin typeface="+mj-lt"/>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Content Placeholder 11"/>
          <p:cNvSpPr>
            <a:spLocks noGrp="1"/>
          </p:cNvSpPr>
          <p:nvPr>
            <p:ph sz="quarter" idx="14"/>
          </p:nvPr>
        </p:nvSpPr>
        <p:spPr>
          <a:xfrm>
            <a:off x="4900613" y="2011680"/>
            <a:ext cx="3886200" cy="3736848"/>
          </a:xfrm>
        </p:spPr>
        <p:txBody>
          <a:bodyPr>
            <a:normAutofit/>
          </a:bodyPr>
          <a:lstStyle>
            <a:lvl1pPr>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Content Placeholder 30"/>
          <p:cNvSpPr>
            <a:spLocks noGrp="1"/>
          </p:cNvSpPr>
          <p:nvPr>
            <p:ph sz="quarter" idx="13"/>
          </p:nvPr>
        </p:nvSpPr>
        <p:spPr>
          <a:xfrm>
            <a:off x="352426" y="2011680"/>
            <a:ext cx="3886200" cy="3736848"/>
          </a:xfrm>
        </p:spPr>
        <p:txBody>
          <a:bodyPr>
            <a:normAutofit/>
          </a:bodyPr>
          <a:lstStyle>
            <a:lvl1pPr>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0" name="Title 29"/>
          <p:cNvSpPr>
            <a:spLocks noGrp="1"/>
          </p:cNvSpPr>
          <p:nvPr>
            <p:ph type="title"/>
          </p:nvPr>
        </p:nvSpPr>
        <p:spPr/>
        <p:txBody>
          <a:bodyPr/>
          <a:lstStyle/>
          <a:p>
            <a:r>
              <a:rPr lang="en-US"/>
              <a:t>Click to edit Master title style</a:t>
            </a:r>
          </a:p>
        </p:txBody>
      </p:sp>
      <p:sp>
        <p:nvSpPr>
          <p:cNvPr id="20" name="Date Placeholder 19"/>
          <p:cNvSpPr>
            <a:spLocks noGrp="1"/>
          </p:cNvSpPr>
          <p:nvPr>
            <p:ph type="dt" sz="half" idx="16"/>
          </p:nvPr>
        </p:nvSpPr>
        <p:spPr/>
        <p:txBody>
          <a:bodyPr/>
          <a:lstStyle/>
          <a:p>
            <a:r>
              <a:rPr lang="en-US" dirty="0"/>
              <a:t>January 2017</a:t>
            </a:r>
          </a:p>
        </p:txBody>
      </p:sp>
      <p:sp>
        <p:nvSpPr>
          <p:cNvPr id="24" name="Slide Number Placeholder 23"/>
          <p:cNvSpPr>
            <a:spLocks noGrp="1"/>
          </p:cNvSpPr>
          <p:nvPr>
            <p:ph type="sldNum" sz="quarter" idx="17"/>
          </p:nvPr>
        </p:nvSpPr>
        <p:spPr/>
        <p:txBody>
          <a:bodyPr/>
          <a:lstStyle/>
          <a:p>
            <a:fld id="{C5349D12-3EF0-44B0-8484-0F10BE0E01DA}" type="slidenum">
              <a:rPr lang="en-US" smtClean="0"/>
              <a:t>‹#›</a:t>
            </a:fld>
            <a:endParaRPr lang="en-US"/>
          </a:p>
        </p:txBody>
      </p:sp>
      <p:sp>
        <p:nvSpPr>
          <p:cNvPr id="29" name="Footer Placeholder 28"/>
          <p:cNvSpPr>
            <a:spLocks noGrp="1"/>
          </p:cNvSpPr>
          <p:nvPr>
            <p:ph type="ftr" sz="quarter" idx="18"/>
          </p:nvPr>
        </p:nvSpPr>
        <p:spPr/>
        <p:txBody>
          <a:bodyPr/>
          <a:lstStyle/>
          <a:p>
            <a:r>
              <a:rPr lang="en-US" dirty="0"/>
              <a:t>OMG Threat &amp; Risk </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2" name="Rectangle 11"/>
          <p:cNvSpPr/>
          <p:nvPr/>
        </p:nvSpPr>
        <p:spPr>
          <a:xfrm>
            <a:off x="0" y="0"/>
            <a:ext cx="9144000" cy="6858000"/>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Date Placeholder 10"/>
          <p:cNvSpPr>
            <a:spLocks noGrp="1"/>
          </p:cNvSpPr>
          <p:nvPr>
            <p:ph type="dt" sz="half" idx="10"/>
          </p:nvPr>
        </p:nvSpPr>
        <p:spPr/>
        <p:txBody>
          <a:bodyPr/>
          <a:lstStyle/>
          <a:p>
            <a:r>
              <a:rPr lang="en-US" dirty="0"/>
              <a:t>January 2017</a:t>
            </a:r>
          </a:p>
        </p:txBody>
      </p:sp>
      <p:sp>
        <p:nvSpPr>
          <p:cNvPr id="14" name="Slide Number Placeholder 13"/>
          <p:cNvSpPr>
            <a:spLocks noGrp="1"/>
          </p:cNvSpPr>
          <p:nvPr>
            <p:ph type="sldNum" sz="quarter" idx="11"/>
          </p:nvPr>
        </p:nvSpPr>
        <p:spPr/>
        <p:txBody>
          <a:bodyPr/>
          <a:lstStyle/>
          <a:p>
            <a:fld id="{C5349D12-3EF0-44B0-8484-0F10BE0E01DA}" type="slidenum">
              <a:rPr lang="en-US" smtClean="0"/>
              <a:t>‹#›</a:t>
            </a:fld>
            <a:endParaRPr lang="en-US"/>
          </a:p>
        </p:txBody>
      </p:sp>
      <p:sp>
        <p:nvSpPr>
          <p:cNvPr id="18" name="Footer Placeholder 17"/>
          <p:cNvSpPr>
            <a:spLocks noGrp="1"/>
          </p:cNvSpPr>
          <p:nvPr>
            <p:ph type="ftr" sz="quarter" idx="12"/>
          </p:nvPr>
        </p:nvSpPr>
        <p:spPr/>
        <p:txBody>
          <a:bodyPr/>
          <a:lstStyle/>
          <a:p>
            <a:r>
              <a:rPr lang="en-US" dirty="0"/>
              <a:t>OMG Threat &amp; Risk </a:t>
            </a:r>
          </a:p>
        </p:txBody>
      </p:sp>
      <p:sp>
        <p:nvSpPr>
          <p:cNvPr id="15" name="Title 14"/>
          <p:cNvSpPr>
            <a:spLocks noGrp="1"/>
          </p:cNvSpPr>
          <p:nvPr>
            <p:ph type="title"/>
          </p:nvPr>
        </p:nvSpPr>
        <p:spPr>
          <a:xfrm>
            <a:off x="381000" y="152400"/>
            <a:ext cx="7680960" cy="685800"/>
          </a:xfrm>
        </p:spPr>
        <p:txBody>
          <a:bodyPr/>
          <a:lstStyle/>
          <a:p>
            <a:r>
              <a:rPr lang="en-US"/>
              <a:t>Click to edit Master title style</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8" name="Rectangle 7"/>
          <p:cNvSpPr/>
          <p:nvPr/>
        </p:nvSpPr>
        <p:spPr>
          <a:xfrm>
            <a:off x="0" y="0"/>
            <a:ext cx="9144000" cy="6858000"/>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p:txBody>
          <a:bodyPr/>
          <a:lstStyle/>
          <a:p>
            <a:r>
              <a:rPr lang="en-US" dirty="0"/>
              <a:t>January 2017</a:t>
            </a:r>
          </a:p>
        </p:txBody>
      </p:sp>
      <p:sp>
        <p:nvSpPr>
          <p:cNvPr id="12" name="Slide Number Placeholder 11"/>
          <p:cNvSpPr>
            <a:spLocks noGrp="1"/>
          </p:cNvSpPr>
          <p:nvPr>
            <p:ph type="sldNum" sz="quarter" idx="11"/>
          </p:nvPr>
        </p:nvSpPr>
        <p:spPr/>
        <p:txBody>
          <a:bodyPr/>
          <a:lstStyle/>
          <a:p>
            <a:fld id="{C5349D12-3EF0-44B0-8484-0F10BE0E01DA}" type="slidenum">
              <a:rPr lang="en-US" smtClean="0"/>
              <a:t>‹#›</a:t>
            </a:fld>
            <a:endParaRPr lang="en-US"/>
          </a:p>
        </p:txBody>
      </p:sp>
      <p:sp>
        <p:nvSpPr>
          <p:cNvPr id="13" name="Footer Placeholder 12"/>
          <p:cNvSpPr>
            <a:spLocks noGrp="1"/>
          </p:cNvSpPr>
          <p:nvPr>
            <p:ph type="ftr" sz="quarter" idx="12"/>
          </p:nvPr>
        </p:nvSpPr>
        <p:spPr/>
        <p:txBody>
          <a:bodyPr/>
          <a:lstStyle/>
          <a:p>
            <a:r>
              <a:rPr lang="en-US" dirty="0"/>
              <a:t>OMG Threat &amp; Risk </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2" name="Rectangle 11"/>
          <p:cNvSpPr/>
          <p:nvPr/>
        </p:nvSpPr>
        <p:spPr>
          <a:xfrm>
            <a:off x="0" y="0"/>
            <a:ext cx="9144000" cy="6858000"/>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0" y="5734050"/>
            <a:ext cx="9144000" cy="1123950"/>
          </a:xfrm>
          <a:prstGeom prst="rect">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p:cNvCxnSpPr/>
          <p:nvPr/>
        </p:nvCxnSpPr>
        <p:spPr>
          <a:xfrm>
            <a:off x="0" y="5695950"/>
            <a:ext cx="9144000" cy="1588"/>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Title 23"/>
          <p:cNvSpPr>
            <a:spLocks noGrp="1"/>
          </p:cNvSpPr>
          <p:nvPr>
            <p:ph type="title"/>
          </p:nvPr>
        </p:nvSpPr>
        <p:spPr/>
        <p:txBody>
          <a:bodyPr/>
          <a:lstStyle/>
          <a:p>
            <a:r>
              <a:rPr lang="en-US"/>
              <a:t>Click to edit Master title style</a:t>
            </a:r>
          </a:p>
        </p:txBody>
      </p:sp>
      <p:sp>
        <p:nvSpPr>
          <p:cNvPr id="11" name="Text Placeholder 3"/>
          <p:cNvSpPr>
            <a:spLocks noGrp="1"/>
          </p:cNvSpPr>
          <p:nvPr>
            <p:ph type="body" sz="half" idx="2"/>
          </p:nvPr>
        </p:nvSpPr>
        <p:spPr>
          <a:xfrm>
            <a:off x="352426" y="1463040"/>
            <a:ext cx="3381375" cy="3967162"/>
          </a:xfrm>
        </p:spPr>
        <p:txBody>
          <a:bodyPr>
            <a:normAutofit/>
          </a:bodyPr>
          <a:lstStyle>
            <a:lvl1pPr marL="0" indent="0">
              <a:lnSpc>
                <a:spcPct val="150000"/>
              </a:lnSpc>
              <a:buNone/>
              <a:defRPr sz="1600" b="0" i="1" spc="0" baseline="0">
                <a:solidFill>
                  <a:schemeClr val="tx2"/>
                </a:solidFill>
                <a:latin typeface="+mn-lt"/>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6" name="Content Placeholder 11"/>
          <p:cNvSpPr>
            <a:spLocks noGrp="1"/>
          </p:cNvSpPr>
          <p:nvPr>
            <p:ph sz="quarter" idx="14"/>
          </p:nvPr>
        </p:nvSpPr>
        <p:spPr>
          <a:xfrm>
            <a:off x="4105275" y="1463040"/>
            <a:ext cx="4681538" cy="3968496"/>
          </a:xfrm>
        </p:spPr>
        <p:txBody>
          <a:bodyPr>
            <a:normAutofit/>
          </a:bodyPr>
          <a:lstStyle>
            <a:lvl1pPr>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Date Placeholder 12"/>
          <p:cNvSpPr>
            <a:spLocks noGrp="1"/>
          </p:cNvSpPr>
          <p:nvPr>
            <p:ph type="dt" sz="half" idx="15"/>
          </p:nvPr>
        </p:nvSpPr>
        <p:spPr/>
        <p:txBody>
          <a:bodyPr/>
          <a:lstStyle/>
          <a:p>
            <a:r>
              <a:rPr lang="en-US" dirty="0"/>
              <a:t>January 2017</a:t>
            </a:r>
          </a:p>
        </p:txBody>
      </p:sp>
      <p:sp>
        <p:nvSpPr>
          <p:cNvPr id="18" name="Slide Number Placeholder 17"/>
          <p:cNvSpPr>
            <a:spLocks noGrp="1"/>
          </p:cNvSpPr>
          <p:nvPr>
            <p:ph type="sldNum" sz="quarter" idx="16"/>
          </p:nvPr>
        </p:nvSpPr>
        <p:spPr/>
        <p:txBody>
          <a:bodyPr/>
          <a:lstStyle/>
          <a:p>
            <a:fld id="{C5349D12-3EF0-44B0-8484-0F10BE0E01DA}" type="slidenum">
              <a:rPr lang="en-US" smtClean="0"/>
              <a:t>‹#›</a:t>
            </a:fld>
            <a:endParaRPr lang="en-US"/>
          </a:p>
        </p:txBody>
      </p:sp>
      <p:sp>
        <p:nvSpPr>
          <p:cNvPr id="20" name="Footer Placeholder 19"/>
          <p:cNvSpPr>
            <a:spLocks noGrp="1"/>
          </p:cNvSpPr>
          <p:nvPr>
            <p:ph type="ftr" sz="quarter" idx="17"/>
          </p:nvPr>
        </p:nvSpPr>
        <p:spPr/>
        <p:txBody>
          <a:bodyPr/>
          <a:lstStyle/>
          <a:p>
            <a:r>
              <a:rPr lang="en-US" dirty="0"/>
              <a:t>OMG Threat &amp; Risk </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0" name="Rectangle 9"/>
          <p:cNvSpPr/>
          <p:nvPr/>
        </p:nvSpPr>
        <p:spPr>
          <a:xfrm>
            <a:off x="0" y="0"/>
            <a:ext cx="9144000" cy="6858000"/>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idx="1"/>
          </p:nvPr>
        </p:nvSpPr>
        <p:spPr>
          <a:xfrm>
            <a:off x="5229224" y="0"/>
            <a:ext cx="3914775" cy="5657850"/>
          </a:xfrm>
        </p:spPr>
        <p:txBody>
          <a:bodyPr anchor="ctr" anchorCtr="0"/>
          <a:lstStyle>
            <a:lvl1pPr marL="0" indent="0" algn="ctr">
              <a:buNone/>
              <a:defRPr sz="3200">
                <a:solidFill>
                  <a:schemeClr val="tx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5" name="Text Placeholder 24"/>
          <p:cNvSpPr>
            <a:spLocks noGrp="1"/>
          </p:cNvSpPr>
          <p:nvPr>
            <p:ph type="body" sz="quarter" idx="13"/>
          </p:nvPr>
        </p:nvSpPr>
        <p:spPr>
          <a:xfrm>
            <a:off x="352426" y="1600199"/>
            <a:ext cx="4572000" cy="3593237"/>
          </a:xfrm>
        </p:spPr>
        <p:txBody>
          <a:bodyPr>
            <a:normAutofit/>
          </a:bodyPr>
          <a:lstStyle>
            <a:lvl1pPr marL="0" indent="0">
              <a:lnSpc>
                <a:spcPct val="150000"/>
              </a:lnSpc>
              <a:spcBef>
                <a:spcPts val="0"/>
              </a:spcBef>
              <a:buNone/>
              <a:defRPr sz="1600" i="1">
                <a:solidFill>
                  <a:schemeClr val="tx1"/>
                </a:solidFill>
              </a:defRPr>
            </a:lvl1pPr>
            <a:lvl2pPr marL="171450" indent="1588">
              <a:buNone/>
              <a:defRPr>
                <a:solidFill>
                  <a:schemeClr val="bg2"/>
                </a:solidFill>
              </a:defRPr>
            </a:lvl2pPr>
            <a:lvl3pPr marL="344488" indent="6350">
              <a:buNone/>
              <a:defRPr>
                <a:solidFill>
                  <a:schemeClr val="bg2"/>
                </a:solidFill>
              </a:defRPr>
            </a:lvl3pPr>
            <a:lvl4pPr marL="515938" indent="3175">
              <a:buNone/>
              <a:defRPr>
                <a:solidFill>
                  <a:schemeClr val="bg2"/>
                </a:solidFill>
              </a:defRPr>
            </a:lvl4pPr>
            <a:lvl5pPr marL="688975" indent="-1588">
              <a:buNone/>
              <a:defRPr>
                <a:solidFill>
                  <a:schemeClr val="bg2"/>
                </a:solidFill>
              </a:defRPr>
            </a:lvl5pPr>
          </a:lstStyle>
          <a:p>
            <a:pPr lvl="0"/>
            <a:r>
              <a:rPr lang="en-US"/>
              <a:t>Click to edit Master text styles</a:t>
            </a:r>
          </a:p>
        </p:txBody>
      </p:sp>
      <p:sp>
        <p:nvSpPr>
          <p:cNvPr id="11" name="Rectangle 10"/>
          <p:cNvSpPr/>
          <p:nvPr/>
        </p:nvSpPr>
        <p:spPr>
          <a:xfrm>
            <a:off x="0" y="5734050"/>
            <a:ext cx="9144000" cy="1123950"/>
          </a:xfrm>
          <a:prstGeom prst="rect">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p:cNvCxnSpPr/>
          <p:nvPr/>
        </p:nvCxnSpPr>
        <p:spPr>
          <a:xfrm>
            <a:off x="0" y="5695950"/>
            <a:ext cx="9144000" cy="1588"/>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Title Placeholder 1"/>
          <p:cNvSpPr>
            <a:spLocks noGrp="1"/>
          </p:cNvSpPr>
          <p:nvPr>
            <p:ph type="title"/>
          </p:nvPr>
        </p:nvSpPr>
        <p:spPr>
          <a:xfrm>
            <a:off x="352425" y="275208"/>
            <a:ext cx="4572000" cy="1324992"/>
          </a:xfrm>
          <a:prstGeom prst="rect">
            <a:avLst/>
          </a:prstGeom>
        </p:spPr>
        <p:txBody>
          <a:bodyPr vert="horz" lIns="91440" tIns="45720" rIns="91440" bIns="45720" rtlCol="0" anchor="b" anchorCtr="0">
            <a:normAutofit/>
          </a:bodyPr>
          <a:lstStyle/>
          <a:p>
            <a:r>
              <a:rPr lang="en-US"/>
              <a:t>Click to edit Master title style</a:t>
            </a:r>
            <a:endParaRPr lang="en-US" dirty="0"/>
          </a:p>
        </p:txBody>
      </p:sp>
      <p:sp>
        <p:nvSpPr>
          <p:cNvPr id="13" name="Date Placeholder 12"/>
          <p:cNvSpPr>
            <a:spLocks noGrp="1"/>
          </p:cNvSpPr>
          <p:nvPr>
            <p:ph type="dt" sz="half" idx="14"/>
          </p:nvPr>
        </p:nvSpPr>
        <p:spPr/>
        <p:txBody>
          <a:bodyPr/>
          <a:lstStyle/>
          <a:p>
            <a:r>
              <a:rPr lang="en-US" dirty="0"/>
              <a:t>January 2017</a:t>
            </a:r>
          </a:p>
        </p:txBody>
      </p:sp>
      <p:sp>
        <p:nvSpPr>
          <p:cNvPr id="20" name="Slide Number Placeholder 19"/>
          <p:cNvSpPr>
            <a:spLocks noGrp="1"/>
          </p:cNvSpPr>
          <p:nvPr>
            <p:ph type="sldNum" sz="quarter" idx="15"/>
          </p:nvPr>
        </p:nvSpPr>
        <p:spPr/>
        <p:txBody>
          <a:bodyPr/>
          <a:lstStyle/>
          <a:p>
            <a:fld id="{C5349D12-3EF0-44B0-8484-0F10BE0E01DA}" type="slidenum">
              <a:rPr lang="en-US" smtClean="0"/>
              <a:t>‹#›</a:t>
            </a:fld>
            <a:endParaRPr lang="en-US"/>
          </a:p>
        </p:txBody>
      </p:sp>
      <p:sp>
        <p:nvSpPr>
          <p:cNvPr id="21" name="Footer Placeholder 20"/>
          <p:cNvSpPr>
            <a:spLocks noGrp="1"/>
          </p:cNvSpPr>
          <p:nvPr>
            <p:ph type="ftr" sz="quarter" idx="16"/>
          </p:nvPr>
        </p:nvSpPr>
        <p:spPr/>
        <p:txBody>
          <a:bodyPr/>
          <a:lstStyle/>
          <a:p>
            <a:r>
              <a:rPr lang="en-US" dirty="0"/>
              <a:t>OMG Threat &amp; Risk </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52426" y="228600"/>
            <a:ext cx="7680960" cy="1066800"/>
          </a:xfrm>
          <a:prstGeom prst="rect">
            <a:avLst/>
          </a:prstGeom>
        </p:spPr>
        <p:txBody>
          <a:bodyPr vert="horz" lIns="91440" tIns="45720" rIns="91440" bIns="45720" rtlCol="0" anchor="b" anchorCtr="0">
            <a:normAutofit/>
          </a:bodyPr>
          <a:lstStyle/>
          <a:p>
            <a:r>
              <a:rPr lang="en-US"/>
              <a:t>Click to edit Master title style</a:t>
            </a:r>
            <a:endParaRPr lang="en-US" dirty="0"/>
          </a:p>
        </p:txBody>
      </p:sp>
      <p:sp>
        <p:nvSpPr>
          <p:cNvPr id="3" name="Text Placeholder 2"/>
          <p:cNvSpPr>
            <a:spLocks noGrp="1"/>
          </p:cNvSpPr>
          <p:nvPr>
            <p:ph type="body" idx="1"/>
          </p:nvPr>
        </p:nvSpPr>
        <p:spPr>
          <a:xfrm>
            <a:off x="352426" y="1463040"/>
            <a:ext cx="7680960" cy="43434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352426" y="6543676"/>
            <a:ext cx="1466850" cy="247650"/>
          </a:xfrm>
          <a:prstGeom prst="rect">
            <a:avLst/>
          </a:prstGeom>
        </p:spPr>
        <p:txBody>
          <a:bodyPr vert="horz" lIns="91440" tIns="45720" rIns="91440" bIns="45720" rtlCol="0" anchor="ctr">
            <a:normAutofit/>
          </a:bodyPr>
          <a:lstStyle>
            <a:lvl1pPr algn="l">
              <a:defRPr sz="1000" b="1">
                <a:solidFill>
                  <a:schemeClr val="tx1">
                    <a:alpha val="65000"/>
                  </a:schemeClr>
                </a:solidFill>
              </a:defRPr>
            </a:lvl1pPr>
          </a:lstStyle>
          <a:p>
            <a:r>
              <a:rPr lang="en-US" dirty="0"/>
              <a:t>January 2017</a:t>
            </a:r>
          </a:p>
        </p:txBody>
      </p:sp>
      <p:sp>
        <p:nvSpPr>
          <p:cNvPr id="5" name="Footer Placeholder 4"/>
          <p:cNvSpPr>
            <a:spLocks noGrp="1"/>
          </p:cNvSpPr>
          <p:nvPr>
            <p:ph type="ftr" sz="quarter" idx="3"/>
          </p:nvPr>
        </p:nvSpPr>
        <p:spPr>
          <a:xfrm>
            <a:off x="1809749" y="6543676"/>
            <a:ext cx="4086225" cy="247650"/>
          </a:xfrm>
          <a:prstGeom prst="rect">
            <a:avLst/>
          </a:prstGeom>
        </p:spPr>
        <p:txBody>
          <a:bodyPr vert="horz" lIns="91440" tIns="45720" rIns="91440" bIns="45720" rtlCol="0" anchor="ctr">
            <a:normAutofit/>
          </a:bodyPr>
          <a:lstStyle>
            <a:lvl1pPr algn="l">
              <a:defRPr sz="1000" b="1" i="1">
                <a:solidFill>
                  <a:schemeClr val="tx1">
                    <a:alpha val="65000"/>
                  </a:schemeClr>
                </a:solidFill>
              </a:defRPr>
            </a:lvl1pPr>
          </a:lstStyle>
          <a:p>
            <a:r>
              <a:rPr lang="en-US" dirty="0"/>
              <a:t>OMG Threat &amp; Risk </a:t>
            </a:r>
          </a:p>
        </p:txBody>
      </p:sp>
      <p:sp>
        <p:nvSpPr>
          <p:cNvPr id="6" name="Slide Number Placeholder 5"/>
          <p:cNvSpPr>
            <a:spLocks noGrp="1"/>
          </p:cNvSpPr>
          <p:nvPr>
            <p:ph type="sldNum" sz="quarter" idx="4"/>
          </p:nvPr>
        </p:nvSpPr>
        <p:spPr>
          <a:xfrm>
            <a:off x="7886700" y="6543676"/>
            <a:ext cx="876300" cy="247650"/>
          </a:xfrm>
          <a:prstGeom prst="rect">
            <a:avLst/>
          </a:prstGeom>
        </p:spPr>
        <p:txBody>
          <a:bodyPr vert="horz" lIns="91440" tIns="45720" rIns="91440" bIns="45720" rtlCol="0" anchor="ctr">
            <a:normAutofit/>
          </a:bodyPr>
          <a:lstStyle>
            <a:lvl1pPr algn="r">
              <a:defRPr sz="1000" b="1">
                <a:solidFill>
                  <a:schemeClr val="tx1">
                    <a:alpha val="65000"/>
                  </a:schemeClr>
                </a:solidFill>
              </a:defRPr>
            </a:lvl1pPr>
          </a:lstStyle>
          <a:p>
            <a:fld id="{C5349D12-3EF0-44B0-8484-0F10BE0E01DA}" type="slidenum">
              <a:rPr lang="en-US" smtClean="0"/>
              <a:t>‹#›</a:t>
            </a:fld>
            <a:endParaRPr lang="en-US"/>
          </a:p>
        </p:txBody>
      </p:sp>
    </p:spTree>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hf hdr="0"/>
  <p:txStyles>
    <p:titleStyle>
      <a:lvl1pPr algn="l" defTabSz="914400" rtl="0" eaLnBrk="1" latinLnBrk="0" hangingPunct="1">
        <a:spcBef>
          <a:spcPts val="400"/>
        </a:spcBef>
        <a:buNone/>
        <a:defRPr sz="4000" b="0" kern="1200" cap="none" spc="0" baseline="0">
          <a:solidFill>
            <a:schemeClr val="tx1"/>
          </a:solidFill>
          <a:latin typeface="+mj-lt"/>
          <a:ea typeface="+mj-ea"/>
          <a:cs typeface="Tunga" pitchFamily="2"/>
        </a:defRPr>
      </a:lvl1pPr>
    </p:titleStyle>
    <p:bodyStyle>
      <a:lvl1pPr marL="0" indent="0" algn="l" defTabSz="914400" rtl="0" eaLnBrk="1" latinLnBrk="0" hangingPunct="1">
        <a:spcBef>
          <a:spcPts val="1200"/>
        </a:spcBef>
        <a:spcAft>
          <a:spcPts val="0"/>
        </a:spcAft>
        <a:buClr>
          <a:schemeClr val="accent5"/>
        </a:buClr>
        <a:buFont typeface="Arial" pitchFamily="34" charset="0"/>
        <a:buNone/>
        <a:defRPr sz="1800" b="0" i="0" kern="1200" cap="none" spc="30" baseline="0">
          <a:solidFill>
            <a:schemeClr val="tx1"/>
          </a:solidFill>
          <a:latin typeface="+mn-lt"/>
          <a:ea typeface="+mn-ea"/>
          <a:cs typeface="Tahoma" pitchFamily="34" charset="0"/>
        </a:defRPr>
      </a:lvl1pPr>
      <a:lvl2pPr marL="171450" indent="-171450"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Tahoma" pitchFamily="34" charset="0"/>
        </a:defRPr>
      </a:lvl2pPr>
      <a:lvl3pPr marL="344488" indent="-165100"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Tahoma" pitchFamily="34" charset="0"/>
        </a:defRPr>
      </a:lvl3pPr>
      <a:lvl4pPr marL="517525" indent="-169863"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Tahoma" pitchFamily="34" charset="0"/>
        </a:defRPr>
      </a:lvl4pPr>
      <a:lvl5pPr marL="688975" indent="-173038"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Tahoma" pitchFamily="34" charset="0"/>
        </a:defRPr>
      </a:lvl5pPr>
      <a:lvl6pPr marL="8686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06984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24358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40817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3" Type="http://schemas.openxmlformats.org/officeDocument/2006/relationships/image" Target="../media/image2.jpeg"/><Relationship Id="rId7" Type="http://schemas.openxmlformats.org/officeDocument/2006/relationships/image" Target="../media/image6.jpeg"/><Relationship Id="rId12" Type="http://schemas.openxmlformats.org/officeDocument/2006/relationships/image" Target="../media/image11.png"/><Relationship Id="rId17" Type="http://schemas.openxmlformats.org/officeDocument/2006/relationships/image" Target="../media/image16.png"/><Relationship Id="rId2" Type="http://schemas.openxmlformats.org/officeDocument/2006/relationships/notesSlide" Target="../notesSlides/notesSlide1.xml"/><Relationship Id="rId16" Type="http://schemas.openxmlformats.org/officeDocument/2006/relationships/image" Target="../media/image15.jpeg"/><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jpeg"/><Relationship Id="rId15" Type="http://schemas.openxmlformats.org/officeDocument/2006/relationships/image" Target="../media/image14.png"/><Relationship Id="rId10" Type="http://schemas.openxmlformats.org/officeDocument/2006/relationships/image" Target="../media/image9.png"/><Relationship Id="rId4" Type="http://schemas.openxmlformats.org/officeDocument/2006/relationships/image" Target="../media/image3.jpeg"/><Relationship Id="rId9" Type="http://schemas.openxmlformats.org/officeDocument/2006/relationships/image" Target="../media/image8.png"/><Relationship Id="rId14" Type="http://schemas.openxmlformats.org/officeDocument/2006/relationships/image" Target="../media/image1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hyperlink" Target="http://www.threatrisk.org/" TargetMode="External"/><Relationship Id="rId2" Type="http://schemas.openxmlformats.org/officeDocument/2006/relationships/hyperlink" Target="http://www.omg.org/"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24.jpeg"/><Relationship Id="rId5" Type="http://schemas.openxmlformats.org/officeDocument/2006/relationships/image" Target="../media/image23.jpeg"/><Relationship Id="rId4" Type="http://schemas.openxmlformats.org/officeDocument/2006/relationships/image" Target="../media/image22.jpeg"/></Relationships>
</file>

<file path=ppt/slides/_rels/slide13.xml.rels><?xml version="1.0" encoding="UTF-8" standalone="yes"?>
<Relationships xmlns="http://schemas.openxmlformats.org/package/2006/relationships"><Relationship Id="rId8" Type="http://schemas.openxmlformats.org/officeDocument/2006/relationships/image" Target="../media/image29.jpeg"/><Relationship Id="rId13" Type="http://schemas.openxmlformats.org/officeDocument/2006/relationships/image" Target="../media/image34.jpeg"/><Relationship Id="rId3" Type="http://schemas.openxmlformats.org/officeDocument/2006/relationships/notesSlide" Target="../notesSlides/notesSlide3.xml"/><Relationship Id="rId7" Type="http://schemas.openxmlformats.org/officeDocument/2006/relationships/image" Target="../media/image28.jpeg"/><Relationship Id="rId12" Type="http://schemas.openxmlformats.org/officeDocument/2006/relationships/image" Target="../media/image33.jpeg"/><Relationship Id="rId2" Type="http://schemas.openxmlformats.org/officeDocument/2006/relationships/slideLayout" Target="../slideLayouts/slideLayout7.xml"/><Relationship Id="rId16" Type="http://schemas.openxmlformats.org/officeDocument/2006/relationships/image" Target="../media/image24.jpeg"/><Relationship Id="rId1" Type="http://schemas.openxmlformats.org/officeDocument/2006/relationships/audio" Target="file:///C:\Users\Rach\Documents\Object%20Management%20Group\Audio%20Files%20-%20MP3\MDMI-5-edited.mp3" TargetMode="External"/><Relationship Id="rId6" Type="http://schemas.openxmlformats.org/officeDocument/2006/relationships/image" Target="../media/image27.jpeg"/><Relationship Id="rId11" Type="http://schemas.openxmlformats.org/officeDocument/2006/relationships/image" Target="../media/image32.jpeg"/><Relationship Id="rId5" Type="http://schemas.openxmlformats.org/officeDocument/2006/relationships/image" Target="../media/image26.jpeg"/><Relationship Id="rId15" Type="http://schemas.openxmlformats.org/officeDocument/2006/relationships/image" Target="../media/image36.png"/><Relationship Id="rId10" Type="http://schemas.openxmlformats.org/officeDocument/2006/relationships/image" Target="../media/image31.jpeg"/><Relationship Id="rId4" Type="http://schemas.openxmlformats.org/officeDocument/2006/relationships/image" Target="../media/image25.jpeg"/><Relationship Id="rId9" Type="http://schemas.openxmlformats.org/officeDocument/2006/relationships/image" Target="../media/image30.jpeg"/><Relationship Id="rId14" Type="http://schemas.openxmlformats.org/officeDocument/2006/relationships/image" Target="../media/image35.jpeg"/></Relationships>
</file>

<file path=ppt/slides/_rels/slide14.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hyperlink" Target="http://www.omg.org/mda/" TargetMode="External"/><Relationship Id="rId18" Type="http://schemas.openxmlformats.org/officeDocument/2006/relationships/image" Target="../media/image45.jpeg"/><Relationship Id="rId3" Type="http://schemas.openxmlformats.org/officeDocument/2006/relationships/image" Target="../media/image37.jpeg"/><Relationship Id="rId7" Type="http://schemas.openxmlformats.org/officeDocument/2006/relationships/hyperlink" Target="http://www.omgsysml.org/" TargetMode="External"/><Relationship Id="rId12" Type="http://schemas.openxmlformats.org/officeDocument/2006/relationships/image" Target="../media/image42.png"/><Relationship Id="rId17" Type="http://schemas.openxmlformats.org/officeDocument/2006/relationships/hyperlink" Target="http://www.corba.org/" TargetMode="External"/><Relationship Id="rId2" Type="http://schemas.openxmlformats.org/officeDocument/2006/relationships/hyperlink" Target="http://www.soa-consortium.com/index.htm" TargetMode="External"/><Relationship Id="rId16" Type="http://schemas.openxmlformats.org/officeDocument/2006/relationships/image" Target="../media/image44.jpeg"/><Relationship Id="rId1" Type="http://schemas.openxmlformats.org/officeDocument/2006/relationships/slideLayout" Target="../slideLayouts/slideLayout2.xml"/><Relationship Id="rId6" Type="http://schemas.openxmlformats.org/officeDocument/2006/relationships/image" Target="../media/image39.jpeg"/><Relationship Id="rId11" Type="http://schemas.openxmlformats.org/officeDocument/2006/relationships/hyperlink" Target="http://portals.omg.org/dds" TargetMode="External"/><Relationship Id="rId5" Type="http://schemas.openxmlformats.org/officeDocument/2006/relationships/hyperlink" Target="mailto:wayne@omg.org" TargetMode="External"/><Relationship Id="rId15" Type="http://schemas.openxmlformats.org/officeDocument/2006/relationships/hyperlink" Target="http://www.uml.org/" TargetMode="External"/><Relationship Id="rId10" Type="http://schemas.openxmlformats.org/officeDocument/2006/relationships/image" Target="../media/image41.png"/><Relationship Id="rId4" Type="http://schemas.openxmlformats.org/officeDocument/2006/relationships/image" Target="../media/image38.jpeg"/><Relationship Id="rId9" Type="http://schemas.openxmlformats.org/officeDocument/2006/relationships/hyperlink" Target="http://www.omg.org/bpmn-logo/" TargetMode="External"/><Relationship Id="rId14" Type="http://schemas.openxmlformats.org/officeDocument/2006/relationships/image" Target="../media/image4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52.wmf"/><Relationship Id="rId13" Type="http://schemas.openxmlformats.org/officeDocument/2006/relationships/image" Target="../media/image57.jpeg"/><Relationship Id="rId3" Type="http://schemas.openxmlformats.org/officeDocument/2006/relationships/image" Target="../media/image47.jpeg"/><Relationship Id="rId7" Type="http://schemas.openxmlformats.org/officeDocument/2006/relationships/image" Target="../media/image51.jpeg"/><Relationship Id="rId12" Type="http://schemas.openxmlformats.org/officeDocument/2006/relationships/image" Target="../media/image56.jpeg"/><Relationship Id="rId2" Type="http://schemas.openxmlformats.org/officeDocument/2006/relationships/image" Target="../media/image46.jpeg"/><Relationship Id="rId1" Type="http://schemas.openxmlformats.org/officeDocument/2006/relationships/slideLayout" Target="../slideLayouts/slideLayout6.xml"/><Relationship Id="rId6" Type="http://schemas.openxmlformats.org/officeDocument/2006/relationships/image" Target="../media/image50.wmf"/><Relationship Id="rId11" Type="http://schemas.openxmlformats.org/officeDocument/2006/relationships/image" Target="../media/image55.jpeg"/><Relationship Id="rId5" Type="http://schemas.openxmlformats.org/officeDocument/2006/relationships/image" Target="../media/image49.jpeg"/><Relationship Id="rId10" Type="http://schemas.openxmlformats.org/officeDocument/2006/relationships/image" Target="../media/image54.gif"/><Relationship Id="rId4" Type="http://schemas.openxmlformats.org/officeDocument/2006/relationships/image" Target="../media/image48.gif"/><Relationship Id="rId9" Type="http://schemas.openxmlformats.org/officeDocument/2006/relationships/image" Target="../media/image53.jpe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tinyurl.com/q29clvk" TargetMode="External"/><Relationship Id="rId2" Type="http://schemas.openxmlformats.org/officeDocument/2006/relationships/hyperlink" Target="https://github.com/ModelDriven/ThreatRisk/tree/master/Draft%20Submission%202016-12" TargetMode="External"/><Relationship Id="rId1" Type="http://schemas.openxmlformats.org/officeDocument/2006/relationships/slideLayout" Target="../slideLayouts/slideLayout2.xml"/><Relationship Id="rId5" Type="http://schemas.openxmlformats.org/officeDocument/2006/relationships/hyperlink" Target="http://threatrisk.org/" TargetMode="External"/><Relationship Id="rId4" Type="http://schemas.openxmlformats.org/officeDocument/2006/relationships/hyperlink" Target="http://www.threatrisk.org/spec/Threat%20Risk%20Model.html" TargetMode="External"/></Relationships>
</file>

<file path=ppt/slides/_rels/slide20.xml.rels><?xml version="1.0" encoding="UTF-8" standalone="yes"?>
<Relationships xmlns="http://schemas.openxmlformats.org/package/2006/relationships"><Relationship Id="rId8" Type="http://schemas.openxmlformats.org/officeDocument/2006/relationships/image" Target="../media/image52.wmf"/><Relationship Id="rId13" Type="http://schemas.microsoft.com/office/2007/relationships/hdphoto" Target="../media/hdphoto2.wdp"/><Relationship Id="rId3" Type="http://schemas.openxmlformats.org/officeDocument/2006/relationships/image" Target="../media/image58.wmf"/><Relationship Id="rId7" Type="http://schemas.openxmlformats.org/officeDocument/2006/relationships/image" Target="../media/image59.jpeg"/><Relationship Id="rId12" Type="http://schemas.openxmlformats.org/officeDocument/2006/relationships/image" Target="../media/image62.png"/><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55.jpeg"/><Relationship Id="rId11" Type="http://schemas.microsoft.com/office/2007/relationships/hdphoto" Target="../media/hdphoto1.wdp"/><Relationship Id="rId5" Type="http://schemas.openxmlformats.org/officeDocument/2006/relationships/image" Target="../media/image51.jpeg"/><Relationship Id="rId10" Type="http://schemas.openxmlformats.org/officeDocument/2006/relationships/image" Target="../media/image61.png"/><Relationship Id="rId4" Type="http://schemas.openxmlformats.org/officeDocument/2006/relationships/image" Target="../media/image46.jpeg"/><Relationship Id="rId9" Type="http://schemas.openxmlformats.org/officeDocument/2006/relationships/image" Target="../media/image60.png"/></Relationships>
</file>

<file path=ppt/slides/_rels/slide21.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66.jp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5.xml"/><Relationship Id="rId1" Type="http://schemas.openxmlformats.org/officeDocument/2006/relationships/slideLayout" Target="../slideLayouts/slideLayout13.xml"/><Relationship Id="rId5" Type="http://schemas.openxmlformats.org/officeDocument/2006/relationships/image" Target="../media/image68.png"/><Relationship Id="rId4" Type="http://schemas.openxmlformats.org/officeDocument/2006/relationships/image" Target="../media/image6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gif"/><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4" name="Picture 4" descr="D:\Projects\Threat\website\threat-mod.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1"/>
            <a:ext cx="9143999" cy="6857999"/>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0" y="4648201"/>
            <a:ext cx="9144000" cy="2209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5" descr="C:\Users\Cory\Pictures\threatImage\lm.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1118" y="5834570"/>
            <a:ext cx="3800032" cy="1071573"/>
          </a:xfrm>
          <a:prstGeom prst="rect">
            <a:avLst/>
          </a:prstGeom>
          <a:noFill/>
          <a:extLst>
            <a:ext uri="{909E8E84-426E-40DD-AFC4-6F175D3DCCD1}">
              <a14:hiddenFill xmlns:a14="http://schemas.microsoft.com/office/drawing/2010/main">
                <a:solidFill>
                  <a:srgbClr val="FFFFFF"/>
                </a:solidFill>
              </a14:hiddenFill>
            </a:ext>
          </a:extLst>
        </p:spPr>
      </p:pic>
      <p:sp>
        <p:nvSpPr>
          <p:cNvPr id="7" name="Oval 6"/>
          <p:cNvSpPr/>
          <p:nvPr/>
        </p:nvSpPr>
        <p:spPr>
          <a:xfrm>
            <a:off x="3048000" y="3352800"/>
            <a:ext cx="3048000" cy="145169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6" name="Picture 8" descr="http://ts2.mm.bing.net/th?id=HN.607995141331681509&amp;amp;pid=15.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22167" y="5291758"/>
            <a:ext cx="1140382" cy="1140382"/>
          </a:xfrm>
          <a:prstGeom prst="rect">
            <a:avLst/>
          </a:prstGeom>
          <a:noFill/>
          <a:extLst>
            <a:ext uri="{909E8E84-426E-40DD-AFC4-6F175D3DCCD1}">
              <a14:hiddenFill xmlns:a14="http://schemas.microsoft.com/office/drawing/2010/main">
                <a:solidFill>
                  <a:srgbClr val="FFFFFF"/>
                </a:solidFill>
              </a14:hiddenFill>
            </a:ext>
          </a:extLst>
        </p:spPr>
      </p:pic>
      <p:sp>
        <p:nvSpPr>
          <p:cNvPr id="3" name="Subtitle 2"/>
          <p:cNvSpPr>
            <a:spLocks noGrp="1"/>
          </p:cNvSpPr>
          <p:nvPr>
            <p:ph type="subTitle" idx="1"/>
          </p:nvPr>
        </p:nvSpPr>
        <p:spPr>
          <a:xfrm>
            <a:off x="1" y="3434914"/>
            <a:ext cx="3145490" cy="870105"/>
          </a:xfrm>
        </p:spPr>
        <p:txBody>
          <a:bodyPr>
            <a:noAutofit/>
          </a:bodyPr>
          <a:lstStyle/>
          <a:p>
            <a:r>
              <a:rPr lang="en-US" sz="2800" b="1" dirty="0">
                <a:effectLst>
                  <a:outerShdw blurRad="38100" dist="38100" dir="2700000" algn="tl">
                    <a:srgbClr val="000000">
                      <a:alpha val="43137"/>
                    </a:srgbClr>
                  </a:outerShdw>
                </a:effectLst>
              </a:rPr>
              <a:t>TEAM </a:t>
            </a:r>
            <a:r>
              <a:rPr lang="en-US" sz="2800" b="1" dirty="0">
                <a:solidFill>
                  <a:srgbClr val="FF0000"/>
                </a:solidFill>
                <a:effectLst>
                  <a:outerShdw blurRad="38100" dist="38100" dir="2700000" algn="tl">
                    <a:srgbClr val="000000">
                      <a:alpha val="43137"/>
                    </a:srgbClr>
                  </a:outerShdw>
                </a:effectLst>
              </a:rPr>
              <a:t>Threat</a:t>
            </a:r>
          </a:p>
        </p:txBody>
      </p:sp>
      <p:sp>
        <p:nvSpPr>
          <p:cNvPr id="2" name="Title 1"/>
          <p:cNvSpPr>
            <a:spLocks noGrp="1"/>
          </p:cNvSpPr>
          <p:nvPr>
            <p:ph type="title"/>
          </p:nvPr>
        </p:nvSpPr>
        <p:spPr/>
        <p:txBody>
          <a:bodyPr>
            <a:normAutofit fontScale="90000"/>
          </a:bodyPr>
          <a:lstStyle/>
          <a:p>
            <a:r>
              <a:rPr lang="en-US" dirty="0">
                <a:solidFill>
                  <a:schemeClr val="tx1"/>
                </a:solidFill>
                <a:effectLst>
                  <a:outerShdw blurRad="38100" dist="38100" dir="2700000" algn="tl">
                    <a:srgbClr val="000000">
                      <a:alpha val="43137"/>
                    </a:srgbClr>
                  </a:outerShdw>
                </a:effectLst>
              </a:rPr>
              <a:t>Operational Threat &amp; Risk Information Sharing and Analytics</a:t>
            </a:r>
          </a:p>
        </p:txBody>
      </p:sp>
      <p:pic>
        <p:nvPicPr>
          <p:cNvPr id="4" name="Picture 2"/>
          <p:cNvPicPr>
            <a:picLocks noChangeAspect="1" noChangeArrowheads="1"/>
          </p:cNvPicPr>
          <p:nvPr/>
        </p:nvPicPr>
        <p:blipFill>
          <a:blip r:embed="rId6" cstate="print"/>
          <a:srcRect/>
          <a:stretch>
            <a:fillRect/>
          </a:stretch>
        </p:blipFill>
        <p:spPr bwMode="auto">
          <a:xfrm>
            <a:off x="3596481" y="3649229"/>
            <a:ext cx="1951037" cy="858838"/>
          </a:xfrm>
          <a:prstGeom prst="rect">
            <a:avLst/>
          </a:prstGeom>
          <a:noFill/>
          <a:ln w="9525">
            <a:noFill/>
            <a:miter lim="800000"/>
            <a:headEnd/>
            <a:tailEnd/>
          </a:ln>
        </p:spPr>
      </p:pic>
      <p:pic>
        <p:nvPicPr>
          <p:cNvPr id="5" name="Picture 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7382" y="4782030"/>
            <a:ext cx="1877618" cy="624955"/>
          </a:xfrm>
          <a:prstGeom prst="rect">
            <a:avLst/>
          </a:prstGeom>
        </p:spPr>
      </p:pic>
      <p:pic>
        <p:nvPicPr>
          <p:cNvPr id="2050"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76350" y="5693790"/>
            <a:ext cx="2723776" cy="5347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94071" y="6276974"/>
            <a:ext cx="3829050" cy="447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2" name="Picture 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901844" y="4781669"/>
            <a:ext cx="2571749" cy="6294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3" name="Picture 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319026" y="5391081"/>
            <a:ext cx="1462774" cy="6868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4" name="Picture 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473593" y="4601632"/>
            <a:ext cx="1676400" cy="10455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2" name="Picture 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04000" y="4798969"/>
            <a:ext cx="891713" cy="4927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3" name="Picture 3"/>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240894" y="4859627"/>
            <a:ext cx="1428750" cy="371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6" descr="C:\Users\Cory\Pictures\threatImage\nist.png"/>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4072400" y="6423594"/>
            <a:ext cx="1246626" cy="424176"/>
          </a:xfrm>
          <a:prstGeom prst="rect">
            <a:avLst/>
          </a:prstGeom>
          <a:noFill/>
          <a:extLst>
            <a:ext uri="{909E8E84-426E-40DD-AFC4-6F175D3DCCD1}">
              <a14:hiddenFill xmlns:a14="http://schemas.microsoft.com/office/drawing/2010/main">
                <a:solidFill>
                  <a:srgbClr val="FFFFFF"/>
                </a:solidFill>
              </a14:hiddenFill>
            </a:ext>
          </a:extLst>
        </p:spPr>
      </p:pic>
      <p:pic>
        <p:nvPicPr>
          <p:cNvPr id="2055" name="Picture 7" descr="C:\Users\Cory\Pictures\threatImage\nsa.jpg"/>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055765" y="5315961"/>
            <a:ext cx="1081431" cy="105439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802582" y="5466825"/>
            <a:ext cx="697385" cy="7048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989472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6"/>
          <p:cNvSpPr>
            <a:spLocks noGrp="1"/>
          </p:cNvSpPr>
          <p:nvPr>
            <p:ph type="subTitle" idx="1"/>
          </p:nvPr>
        </p:nvSpPr>
        <p:spPr/>
        <p:txBody>
          <a:bodyPr/>
          <a:lstStyle/>
          <a:p>
            <a:r>
              <a:rPr lang="en-US" dirty="0"/>
              <a:t>Building a community and standards to protect against threats and risks</a:t>
            </a:r>
          </a:p>
        </p:txBody>
      </p:sp>
      <p:sp>
        <p:nvSpPr>
          <p:cNvPr id="6" name="Title 5"/>
          <p:cNvSpPr>
            <a:spLocks noGrp="1"/>
          </p:cNvSpPr>
          <p:nvPr>
            <p:ph type="title"/>
          </p:nvPr>
        </p:nvSpPr>
        <p:spPr/>
        <p:txBody>
          <a:bodyPr/>
          <a:lstStyle/>
          <a:p>
            <a:r>
              <a:rPr lang="en-US" dirty="0"/>
              <a:t>The Process</a:t>
            </a:r>
          </a:p>
        </p:txBody>
      </p:sp>
      <p:sp>
        <p:nvSpPr>
          <p:cNvPr id="5" name="Footer Placeholder 4"/>
          <p:cNvSpPr>
            <a:spLocks noGrp="1"/>
          </p:cNvSpPr>
          <p:nvPr>
            <p:ph type="ftr" sz="quarter" idx="12"/>
          </p:nvPr>
        </p:nvSpPr>
        <p:spPr/>
        <p:txBody>
          <a:bodyPr/>
          <a:lstStyle/>
          <a:p>
            <a:r>
              <a:rPr lang="en-US" dirty="0"/>
              <a:t>OMG Threat &amp; Risk </a:t>
            </a:r>
          </a:p>
        </p:txBody>
      </p:sp>
      <p:sp>
        <p:nvSpPr>
          <p:cNvPr id="8" name="Slide Number Placeholder 7"/>
          <p:cNvSpPr>
            <a:spLocks noGrp="1"/>
          </p:cNvSpPr>
          <p:nvPr>
            <p:ph type="sldNum" sz="quarter" idx="11"/>
          </p:nvPr>
        </p:nvSpPr>
        <p:spPr/>
        <p:txBody>
          <a:bodyPr/>
          <a:lstStyle/>
          <a:p>
            <a:fld id="{C5349D12-3EF0-44B0-8484-0F10BE0E01DA}" type="slidenum">
              <a:rPr lang="en-US" smtClean="0"/>
              <a:t>10</a:t>
            </a:fld>
            <a:endParaRPr lang="en-US"/>
          </a:p>
        </p:txBody>
      </p:sp>
      <p:sp>
        <p:nvSpPr>
          <p:cNvPr id="9" name="Date Placeholder 8"/>
          <p:cNvSpPr>
            <a:spLocks noGrp="1"/>
          </p:cNvSpPr>
          <p:nvPr>
            <p:ph type="dt" sz="half" idx="10"/>
          </p:nvPr>
        </p:nvSpPr>
        <p:spPr/>
        <p:txBody>
          <a:bodyPr/>
          <a:lstStyle/>
          <a:p>
            <a:r>
              <a:rPr lang="en-US" dirty="0"/>
              <a:t>January 2017</a:t>
            </a:r>
          </a:p>
        </p:txBody>
      </p:sp>
    </p:spTree>
    <p:extLst>
      <p:ext uri="{BB962C8B-B14F-4D97-AF65-F5344CB8AC3E}">
        <p14:creationId xmlns:p14="http://schemas.microsoft.com/office/powerpoint/2010/main" val="16792507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normAutofit lnSpcReduction="10000"/>
          </a:bodyPr>
          <a:lstStyle/>
          <a:p>
            <a:r>
              <a:rPr lang="en-US" dirty="0"/>
              <a:t>Our goal is to create and encourage</a:t>
            </a:r>
          </a:p>
          <a:p>
            <a:pPr marL="285750" indent="-285750">
              <a:buFont typeface="Arial" panose="020B0604020202020204" pitchFamily="34" charset="0"/>
              <a:buChar char="•"/>
            </a:pPr>
            <a:r>
              <a:rPr lang="en-US" dirty="0"/>
              <a:t>Open standards for threat and risk information sharing</a:t>
            </a:r>
          </a:p>
          <a:p>
            <a:pPr marL="285750" indent="-285750">
              <a:buFont typeface="Arial" panose="020B0604020202020204" pitchFamily="34" charset="0"/>
              <a:buChar char="•"/>
            </a:pPr>
            <a:r>
              <a:rPr lang="en-US" dirty="0"/>
              <a:t>A community of information providers, consumers, analysts and products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 standards process is organized under the “Object Management Group” (</a:t>
            </a:r>
            <a:r>
              <a:rPr lang="en-US" dirty="0">
                <a:hlinkClick r:id="rId2"/>
              </a:rPr>
              <a:t>www.omg.org</a:t>
            </a:r>
            <a:r>
              <a:rPr lang="en-US" dirty="0"/>
              <a:t>)</a:t>
            </a:r>
          </a:p>
          <a:p>
            <a:pPr marL="285750" indent="-285750">
              <a:buFont typeface="Arial" panose="020B0604020202020204" pitchFamily="34" charset="0"/>
              <a:buChar char="•"/>
            </a:pPr>
            <a:r>
              <a:rPr lang="en-US" dirty="0"/>
              <a:t>The community “home” is </a:t>
            </a:r>
            <a:r>
              <a:rPr lang="en-US" dirty="0">
                <a:hlinkClick r:id="rId3"/>
              </a:rPr>
              <a:t>www.threatrisk.org</a:t>
            </a:r>
            <a:endParaRPr lang="en-US" dirty="0"/>
          </a:p>
          <a:p>
            <a:pPr marL="285750" indent="-285750">
              <a:buFont typeface="Arial" panose="020B0604020202020204" pitchFamily="34" charset="0"/>
              <a:buChar char="•"/>
            </a:pPr>
            <a:endParaRPr lang="en-US" dirty="0"/>
          </a:p>
          <a:p>
            <a:r>
              <a:rPr lang="en-US" dirty="0"/>
              <a:t>While not required by OMG process, the submission team publishes draft specifications to invite comment, engagement, community building and implementation. OMG Membership is encouraged but not required.</a:t>
            </a:r>
          </a:p>
          <a:p>
            <a:r>
              <a:rPr lang="en-US" dirty="0"/>
              <a:t>Stakeholders may contribute to the specification.</a:t>
            </a:r>
          </a:p>
          <a:p>
            <a:r>
              <a:rPr lang="en-US" dirty="0"/>
              <a:t>We are also exploring options for open source implementations</a:t>
            </a:r>
          </a:p>
          <a:p>
            <a:pPr marL="285750" indent="-285750">
              <a:buFont typeface="Arial" panose="020B0604020202020204" pitchFamily="34" charset="0"/>
              <a:buChar char="•"/>
            </a:pPr>
            <a:endParaRPr lang="en-US" dirty="0"/>
          </a:p>
        </p:txBody>
      </p:sp>
      <p:sp>
        <p:nvSpPr>
          <p:cNvPr id="6" name="Title 5"/>
          <p:cNvSpPr>
            <a:spLocks noGrp="1"/>
          </p:cNvSpPr>
          <p:nvPr>
            <p:ph type="title"/>
          </p:nvPr>
        </p:nvSpPr>
        <p:spPr/>
        <p:txBody>
          <a:bodyPr/>
          <a:lstStyle/>
          <a:p>
            <a:r>
              <a:rPr lang="en-US" dirty="0"/>
              <a:t>Open Community Process</a:t>
            </a:r>
          </a:p>
        </p:txBody>
      </p:sp>
      <p:sp>
        <p:nvSpPr>
          <p:cNvPr id="7" name="Footer Placeholder 6"/>
          <p:cNvSpPr>
            <a:spLocks noGrp="1"/>
          </p:cNvSpPr>
          <p:nvPr>
            <p:ph type="ftr" sz="quarter" idx="16"/>
          </p:nvPr>
        </p:nvSpPr>
        <p:spPr/>
        <p:txBody>
          <a:bodyPr/>
          <a:lstStyle/>
          <a:p>
            <a:r>
              <a:rPr lang="en-US" dirty="0"/>
              <a:t>OMG Threat &amp; Risk </a:t>
            </a:r>
          </a:p>
        </p:txBody>
      </p:sp>
      <p:sp>
        <p:nvSpPr>
          <p:cNvPr id="8" name="Slide Number Placeholder 7"/>
          <p:cNvSpPr>
            <a:spLocks noGrp="1"/>
          </p:cNvSpPr>
          <p:nvPr>
            <p:ph type="sldNum" sz="quarter" idx="15"/>
          </p:nvPr>
        </p:nvSpPr>
        <p:spPr/>
        <p:txBody>
          <a:bodyPr/>
          <a:lstStyle/>
          <a:p>
            <a:fld id="{C5349D12-3EF0-44B0-8484-0F10BE0E01DA}" type="slidenum">
              <a:rPr lang="en-US" smtClean="0"/>
              <a:t>11</a:t>
            </a:fld>
            <a:endParaRPr lang="en-US"/>
          </a:p>
        </p:txBody>
      </p:sp>
      <p:sp>
        <p:nvSpPr>
          <p:cNvPr id="9" name="Date Placeholder 8"/>
          <p:cNvSpPr>
            <a:spLocks noGrp="1"/>
          </p:cNvSpPr>
          <p:nvPr>
            <p:ph type="dt" sz="half" idx="14"/>
          </p:nvPr>
        </p:nvSpPr>
        <p:spPr/>
        <p:txBody>
          <a:bodyPr/>
          <a:lstStyle/>
          <a:p>
            <a:r>
              <a:rPr lang="en-US" dirty="0"/>
              <a:t>January 2017</a:t>
            </a:r>
          </a:p>
        </p:txBody>
      </p:sp>
    </p:spTree>
    <p:extLst>
      <p:ext uri="{BB962C8B-B14F-4D97-AF65-F5344CB8AC3E}">
        <p14:creationId xmlns:p14="http://schemas.microsoft.com/office/powerpoint/2010/main" val="3491926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a:xfrm>
            <a:off x="1905000" y="189322"/>
            <a:ext cx="5562600" cy="914400"/>
          </a:xfrm>
        </p:spPr>
        <p:txBody>
          <a:bodyPr/>
          <a:lstStyle/>
          <a:p>
            <a:pPr algn="ctr"/>
            <a:r>
              <a:rPr lang="en-US" sz="3600" dirty="0">
                <a:solidFill>
                  <a:schemeClr val="tx1"/>
                </a:solidFill>
                <a:latin typeface="Arial" charset="0"/>
              </a:rPr>
              <a:t>Who Is OMG?</a:t>
            </a:r>
          </a:p>
        </p:txBody>
      </p:sp>
      <p:sp>
        <p:nvSpPr>
          <p:cNvPr id="3075" name="Rectangle 3"/>
          <p:cNvSpPr>
            <a:spLocks noGrp="1" noChangeArrowheads="1"/>
          </p:cNvSpPr>
          <p:nvPr>
            <p:ph idx="4294967295"/>
          </p:nvPr>
        </p:nvSpPr>
        <p:spPr bwMode="auto">
          <a:xfrm>
            <a:off x="228600" y="1447800"/>
            <a:ext cx="8626475" cy="3429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indent="-169863">
              <a:lnSpc>
                <a:spcPct val="80000"/>
              </a:lnSpc>
              <a:buFont typeface="Wingdings" pitchFamily="-111" charset="2"/>
              <a:buNone/>
            </a:pPr>
            <a:r>
              <a:rPr lang="en-US" sz="2000" b="1">
                <a:latin typeface="Arial" charset="0"/>
              </a:rPr>
              <a:t>Object Management Group (OMG):</a:t>
            </a:r>
            <a:br>
              <a:rPr lang="en-US" sz="2000" b="1">
                <a:latin typeface="Arial" charset="0"/>
              </a:rPr>
            </a:br>
            <a:endParaRPr lang="en-US" sz="2000" b="1">
              <a:latin typeface="Arial" charset="0"/>
            </a:endParaRPr>
          </a:p>
          <a:p>
            <a:pPr lvl="1">
              <a:lnSpc>
                <a:spcPct val="90000"/>
              </a:lnSpc>
            </a:pPr>
            <a:r>
              <a:rPr lang="en-US" sz="1800">
                <a:latin typeface="Arial" charset="0"/>
              </a:rPr>
              <a:t>Founded in 1989 </a:t>
            </a:r>
            <a:br>
              <a:rPr lang="en-US" sz="1800">
                <a:latin typeface="Arial" charset="0"/>
              </a:rPr>
            </a:br>
            <a:endParaRPr lang="en-US" sz="1800">
              <a:latin typeface="Arial" charset="0"/>
            </a:endParaRPr>
          </a:p>
          <a:p>
            <a:pPr lvl="1">
              <a:lnSpc>
                <a:spcPct val="90000"/>
              </a:lnSpc>
            </a:pPr>
            <a:r>
              <a:rPr lang="en-US" sz="1800">
                <a:latin typeface="Arial" charset="0"/>
              </a:rPr>
              <a:t>More than 470 member companies</a:t>
            </a:r>
            <a:br>
              <a:rPr lang="en-US" sz="1800">
                <a:latin typeface="Arial" charset="0"/>
              </a:rPr>
            </a:br>
            <a:endParaRPr lang="en-US" sz="1800">
              <a:latin typeface="Arial" charset="0"/>
            </a:endParaRPr>
          </a:p>
          <a:p>
            <a:pPr lvl="1">
              <a:lnSpc>
                <a:spcPct val="90000"/>
              </a:lnSpc>
            </a:pPr>
            <a:r>
              <a:rPr lang="en-US" sz="1800">
                <a:latin typeface="Arial" charset="0"/>
              </a:rPr>
              <a:t>The largest and longest standing not-for-profit, open-membership consortium which develops and maintains computer industry specifications.</a:t>
            </a:r>
            <a:br>
              <a:rPr lang="en-US" sz="1800">
                <a:latin typeface="Arial" charset="0"/>
              </a:rPr>
            </a:br>
            <a:endParaRPr lang="en-US" sz="1800">
              <a:latin typeface="Arial" charset="0"/>
            </a:endParaRPr>
          </a:p>
          <a:p>
            <a:pPr lvl="1">
              <a:lnSpc>
                <a:spcPct val="90000"/>
              </a:lnSpc>
            </a:pPr>
            <a:r>
              <a:rPr lang="en-US" sz="1800">
                <a:latin typeface="Arial" charset="0"/>
              </a:rPr>
              <a:t>Continuously evolving to remain current while retaining a position of thought leadership.</a:t>
            </a:r>
          </a:p>
          <a:p>
            <a:pPr indent="-169863">
              <a:lnSpc>
                <a:spcPct val="80000"/>
              </a:lnSpc>
              <a:buFont typeface="Wingdings" pitchFamily="-111" charset="2"/>
              <a:buNone/>
            </a:pPr>
            <a:endParaRPr lang="en-US" sz="1800">
              <a:latin typeface="Arial" charset="0"/>
            </a:endParaRPr>
          </a:p>
        </p:txBody>
      </p:sp>
      <p:grpSp>
        <p:nvGrpSpPr>
          <p:cNvPr id="3076" name="Group 6"/>
          <p:cNvGrpSpPr>
            <a:grpSpLocks/>
          </p:cNvGrpSpPr>
          <p:nvPr/>
        </p:nvGrpSpPr>
        <p:grpSpPr bwMode="auto">
          <a:xfrm>
            <a:off x="990600" y="4800600"/>
            <a:ext cx="7315200" cy="1492250"/>
            <a:chOff x="528" y="3380"/>
            <a:chExt cx="4608" cy="940"/>
          </a:xfrm>
        </p:grpSpPr>
        <p:pic>
          <p:nvPicPr>
            <p:cNvPr id="3077" name="Picture 7" descr="C:\Documents and Settings\rachel\Desktop\20th Photos - IN ORDER\8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88" y="3380"/>
              <a:ext cx="1248" cy="9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8" name="Picture 8" descr="C:\Documents and Settings\rachel\Desktop\20th Photos - IN ORDER\109.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8" y="3385"/>
              <a:ext cx="1392" cy="9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9" name="Picture 9" descr="C:\Documents and Settings\rachel\Desktop\20th Photos - IN ORDER\120.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08" y="3388"/>
              <a:ext cx="1392" cy="9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8" name="Picture 2" descr="C:\Users\Cory-c\Documents\Company\MDSSVN\Marketing\Graphics\OMG\OMG---High.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4120" y="486473"/>
            <a:ext cx="1828800" cy="820546"/>
          </a:xfrm>
          <a:prstGeom prst="rect">
            <a:avLst/>
          </a:prstGeom>
          <a:noFill/>
          <a:extLst>
            <a:ext uri="{909E8E84-426E-40DD-AFC4-6F175D3DCCD1}">
              <a14:hiddenFill xmlns:a14="http://schemas.microsoft.com/office/drawing/2010/main">
                <a:solidFill>
                  <a:srgbClr val="FFFFFF"/>
                </a:solidFill>
              </a14:hiddenFill>
            </a:ext>
          </a:extLst>
        </p:spPr>
      </p:pic>
      <p:sp>
        <p:nvSpPr>
          <p:cNvPr id="2" name="Footer Placeholder 1"/>
          <p:cNvSpPr>
            <a:spLocks noGrp="1"/>
          </p:cNvSpPr>
          <p:nvPr>
            <p:ph type="ftr" sz="quarter" idx="16"/>
          </p:nvPr>
        </p:nvSpPr>
        <p:spPr/>
        <p:txBody>
          <a:bodyPr/>
          <a:lstStyle/>
          <a:p>
            <a:r>
              <a:rPr lang="en-US" dirty="0"/>
              <a:t>OMG Threat &amp; Risk </a:t>
            </a:r>
          </a:p>
        </p:txBody>
      </p:sp>
      <p:sp>
        <p:nvSpPr>
          <p:cNvPr id="3" name="Slide Number Placeholder 2"/>
          <p:cNvSpPr>
            <a:spLocks noGrp="1"/>
          </p:cNvSpPr>
          <p:nvPr>
            <p:ph type="sldNum" sz="quarter" idx="15"/>
          </p:nvPr>
        </p:nvSpPr>
        <p:spPr/>
        <p:txBody>
          <a:bodyPr/>
          <a:lstStyle/>
          <a:p>
            <a:fld id="{C5349D12-3EF0-44B0-8484-0F10BE0E01DA}" type="slidenum">
              <a:rPr lang="en-US" smtClean="0"/>
              <a:t>12</a:t>
            </a:fld>
            <a:endParaRPr lang="en-US"/>
          </a:p>
        </p:txBody>
      </p:sp>
      <p:sp>
        <p:nvSpPr>
          <p:cNvPr id="5" name="Date Placeholder 4"/>
          <p:cNvSpPr>
            <a:spLocks noGrp="1"/>
          </p:cNvSpPr>
          <p:nvPr>
            <p:ph type="dt" sz="half" idx="14"/>
          </p:nvPr>
        </p:nvSpPr>
        <p:spPr/>
        <p:txBody>
          <a:bodyPr/>
          <a:lstStyle/>
          <a:p>
            <a:r>
              <a:rPr lang="en-US" dirty="0"/>
              <a:t>January 2017</a:t>
            </a:r>
          </a:p>
        </p:txBody>
      </p:sp>
    </p:spTree>
    <p:extLst>
      <p:ext uri="{BB962C8B-B14F-4D97-AF65-F5344CB8AC3E}">
        <p14:creationId xmlns:p14="http://schemas.microsoft.com/office/powerpoint/2010/main" val="1426181574"/>
      </p:ext>
    </p:extLst>
  </p:cSld>
  <p:clrMapOvr>
    <a:masterClrMapping/>
  </p:clrMapOvr>
  <p:transition advClick="0" advTm="31000"/>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46" name="Group 13"/>
          <p:cNvGrpSpPr>
            <a:grpSpLocks/>
          </p:cNvGrpSpPr>
          <p:nvPr/>
        </p:nvGrpSpPr>
        <p:grpSpPr bwMode="auto">
          <a:xfrm>
            <a:off x="457200" y="3095625"/>
            <a:ext cx="8077200" cy="409575"/>
            <a:chOff x="457200" y="2590800"/>
            <a:chExt cx="8077200" cy="409903"/>
          </a:xfrm>
        </p:grpSpPr>
        <p:pic>
          <p:nvPicPr>
            <p:cNvPr id="6158" name="Picture 2" descr="J:\MDMI-flash-demo\ins.jpg"/>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419600" y="2590800"/>
              <a:ext cx="1828800" cy="4099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59" name="Picture 3" descr="J:\MDMI-flash-demo\hc.jpg"/>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286000" y="2590800"/>
              <a:ext cx="1752600" cy="363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60" name="Picture 4" descr="J:\MDMI-flash-demo\fin.jpg"/>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57200" y="2590800"/>
              <a:ext cx="1524000" cy="400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61" name="Picture 5" descr="J:\MDMI-flash-demo\gov.jpg"/>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553200" y="2590800"/>
              <a:ext cx="1981200" cy="3735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2054" name="Picture 6" descr="J:\MDMI-flash-demo\2.jpg"/>
          <p:cNvPicPr>
            <a:picLocks noChangeAspect="1" noChangeArrowheads="1"/>
          </p:cNvPicPr>
          <p:nvPr/>
        </p:nvPicPr>
        <p:blipFill>
          <a:blip r:embed="rId8" cstate="print"/>
          <a:srcRect/>
          <a:stretch>
            <a:fillRect/>
          </a:stretch>
        </p:blipFill>
        <p:spPr bwMode="auto">
          <a:xfrm>
            <a:off x="2672360" y="4004271"/>
            <a:ext cx="1639334" cy="1096811"/>
          </a:xfrm>
          <a:prstGeom prst="rect">
            <a:avLst/>
          </a:prstGeom>
          <a:ln>
            <a:noFill/>
          </a:ln>
          <a:effectLst>
            <a:softEdge rad="112500"/>
          </a:effectLst>
        </p:spPr>
      </p:pic>
      <p:pic>
        <p:nvPicPr>
          <p:cNvPr id="2055" name="Picture 7" descr="J:\MDMI-flash-demo\3.jpg"/>
          <p:cNvPicPr>
            <a:picLocks noChangeAspect="1" noChangeArrowheads="1"/>
          </p:cNvPicPr>
          <p:nvPr/>
        </p:nvPicPr>
        <p:blipFill>
          <a:blip r:embed="rId9" cstate="print"/>
          <a:srcRect/>
          <a:stretch>
            <a:fillRect/>
          </a:stretch>
        </p:blipFill>
        <p:spPr bwMode="auto">
          <a:xfrm>
            <a:off x="3584260" y="5136835"/>
            <a:ext cx="1372860" cy="1029590"/>
          </a:xfrm>
          <a:prstGeom prst="rect">
            <a:avLst/>
          </a:prstGeom>
          <a:ln>
            <a:noFill/>
          </a:ln>
          <a:effectLst>
            <a:softEdge rad="112500"/>
          </a:effectLst>
        </p:spPr>
      </p:pic>
      <p:pic>
        <p:nvPicPr>
          <p:cNvPr id="2056" name="Picture 8" descr="J:\MDMI-flash-demo\4.jpg"/>
          <p:cNvPicPr>
            <a:picLocks noChangeAspect="1" noChangeArrowheads="1"/>
          </p:cNvPicPr>
          <p:nvPr/>
        </p:nvPicPr>
        <p:blipFill>
          <a:blip r:embed="rId10" cstate="print"/>
          <a:srcRect/>
          <a:stretch>
            <a:fillRect/>
          </a:stretch>
        </p:blipFill>
        <p:spPr bwMode="auto">
          <a:xfrm>
            <a:off x="234401" y="4030117"/>
            <a:ext cx="1601023" cy="1070977"/>
          </a:xfrm>
          <a:prstGeom prst="rect">
            <a:avLst/>
          </a:prstGeom>
          <a:ln>
            <a:noFill/>
          </a:ln>
          <a:effectLst>
            <a:softEdge rad="112500"/>
          </a:effectLst>
        </p:spPr>
      </p:pic>
      <p:pic>
        <p:nvPicPr>
          <p:cNvPr id="2057" name="Picture 9" descr="J:\MDMI-flash-demo\5i.jpg"/>
          <p:cNvPicPr>
            <a:picLocks noChangeAspect="1" noChangeArrowheads="1"/>
          </p:cNvPicPr>
          <p:nvPr/>
        </p:nvPicPr>
        <p:blipFill>
          <a:blip r:embed="rId11" cstate="print"/>
          <a:srcRect/>
          <a:stretch>
            <a:fillRect/>
          </a:stretch>
        </p:blipFill>
        <p:spPr bwMode="auto">
          <a:xfrm>
            <a:off x="5110929" y="4338226"/>
            <a:ext cx="1526062" cy="1143994"/>
          </a:xfrm>
          <a:prstGeom prst="rect">
            <a:avLst/>
          </a:prstGeom>
          <a:ln>
            <a:noFill/>
          </a:ln>
          <a:effectLst>
            <a:softEdge rad="112500"/>
          </a:effectLst>
        </p:spPr>
      </p:pic>
      <p:pic>
        <p:nvPicPr>
          <p:cNvPr id="2058" name="Picture 10" descr="J:\MDMI-flash-demo\6.jpg"/>
          <p:cNvPicPr>
            <a:picLocks noChangeAspect="1" noChangeArrowheads="1"/>
          </p:cNvPicPr>
          <p:nvPr/>
        </p:nvPicPr>
        <p:blipFill>
          <a:blip r:embed="rId12" cstate="print"/>
          <a:srcRect/>
          <a:stretch>
            <a:fillRect/>
          </a:stretch>
        </p:blipFill>
        <p:spPr bwMode="auto">
          <a:xfrm>
            <a:off x="6860533" y="5244457"/>
            <a:ext cx="1493934" cy="999663"/>
          </a:xfrm>
          <a:prstGeom prst="rect">
            <a:avLst/>
          </a:prstGeom>
          <a:ln>
            <a:noFill/>
          </a:ln>
          <a:effectLst>
            <a:softEdge rad="112500"/>
          </a:effectLst>
        </p:spPr>
      </p:pic>
      <p:pic>
        <p:nvPicPr>
          <p:cNvPr id="2059" name="Picture 11" descr="J:\MDMI-flash-demo\7.jpg"/>
          <p:cNvPicPr>
            <a:picLocks noChangeAspect="1" noChangeArrowheads="1"/>
          </p:cNvPicPr>
          <p:nvPr/>
        </p:nvPicPr>
        <p:blipFill>
          <a:blip r:embed="rId13" cstate="print"/>
          <a:srcRect/>
          <a:stretch>
            <a:fillRect/>
          </a:stretch>
        </p:blipFill>
        <p:spPr bwMode="auto">
          <a:xfrm>
            <a:off x="917306" y="5087400"/>
            <a:ext cx="1743881" cy="1155500"/>
          </a:xfrm>
          <a:prstGeom prst="rect">
            <a:avLst/>
          </a:prstGeom>
          <a:ln>
            <a:noFill/>
          </a:ln>
          <a:effectLst>
            <a:softEdge rad="112500"/>
          </a:effectLst>
        </p:spPr>
      </p:pic>
      <p:pic>
        <p:nvPicPr>
          <p:cNvPr id="2060" name="Picture 12" descr="J:\MDMI-flash-demo\zipcgi.jpg"/>
          <p:cNvPicPr>
            <a:picLocks noChangeAspect="1" noChangeArrowheads="1"/>
          </p:cNvPicPr>
          <p:nvPr/>
        </p:nvPicPr>
        <p:blipFill>
          <a:blip r:embed="rId14" cstate="print"/>
          <a:srcRect/>
          <a:stretch>
            <a:fillRect/>
          </a:stretch>
        </p:blipFill>
        <p:spPr bwMode="auto">
          <a:xfrm>
            <a:off x="7202039" y="4160340"/>
            <a:ext cx="1631806" cy="1092107"/>
          </a:xfrm>
          <a:prstGeom prst="rect">
            <a:avLst/>
          </a:prstGeom>
          <a:ln>
            <a:noFill/>
          </a:ln>
          <a:effectLst>
            <a:softEdge rad="112500"/>
          </a:effectLst>
        </p:spPr>
      </p:pic>
      <p:sp>
        <p:nvSpPr>
          <p:cNvPr id="6154" name="TextBox 21"/>
          <p:cNvSpPr txBox="1">
            <a:spLocks noChangeArrowheads="1"/>
          </p:cNvSpPr>
          <p:nvPr/>
        </p:nvSpPr>
        <p:spPr bwMode="auto">
          <a:xfrm>
            <a:off x="0" y="5592763"/>
            <a:ext cx="91440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Verdana" pitchFamily="-111" charset="0"/>
                <a:ea typeface="ＭＳ Ｐゴシック" pitchFamily="-111" charset="-128"/>
              </a:defRPr>
            </a:lvl1pPr>
            <a:lvl2pPr marL="742950" indent="-285750" eaLnBrk="0" hangingPunct="0">
              <a:defRPr b="1">
                <a:solidFill>
                  <a:schemeClr val="tx1"/>
                </a:solidFill>
                <a:latin typeface="Verdana" pitchFamily="-111" charset="0"/>
                <a:ea typeface="ＭＳ Ｐゴシック" pitchFamily="-111" charset="-128"/>
              </a:defRPr>
            </a:lvl2pPr>
            <a:lvl3pPr marL="1143000" indent="-228600" eaLnBrk="0" hangingPunct="0">
              <a:defRPr b="1">
                <a:solidFill>
                  <a:schemeClr val="tx1"/>
                </a:solidFill>
                <a:latin typeface="Verdana" pitchFamily="-111" charset="0"/>
                <a:ea typeface="ＭＳ Ｐゴシック" pitchFamily="-111" charset="-128"/>
              </a:defRPr>
            </a:lvl3pPr>
            <a:lvl4pPr marL="1600200" indent="-228600" eaLnBrk="0" hangingPunct="0">
              <a:defRPr b="1">
                <a:solidFill>
                  <a:schemeClr val="tx1"/>
                </a:solidFill>
                <a:latin typeface="Verdana" pitchFamily="-111" charset="0"/>
                <a:ea typeface="ＭＳ Ｐゴシック" pitchFamily="-111" charset="-128"/>
              </a:defRPr>
            </a:lvl4pPr>
            <a:lvl5pPr marL="2057400" indent="-228600" eaLnBrk="0" hangingPunct="0">
              <a:defRPr b="1">
                <a:solidFill>
                  <a:schemeClr val="tx1"/>
                </a:solidFill>
                <a:latin typeface="Verdana" pitchFamily="-111" charset="0"/>
                <a:ea typeface="ＭＳ Ｐゴシック" pitchFamily="-111" charset="-128"/>
              </a:defRPr>
            </a:lvl5pPr>
            <a:lvl6pPr marL="2514600" indent="-228600" eaLnBrk="0" fontAlgn="base" hangingPunct="0">
              <a:spcBef>
                <a:spcPct val="0"/>
              </a:spcBef>
              <a:spcAft>
                <a:spcPct val="0"/>
              </a:spcAft>
              <a:defRPr b="1">
                <a:solidFill>
                  <a:schemeClr val="tx1"/>
                </a:solidFill>
                <a:latin typeface="Verdana" pitchFamily="-111" charset="0"/>
                <a:ea typeface="ＭＳ Ｐゴシック" pitchFamily="-111" charset="-128"/>
              </a:defRPr>
            </a:lvl6pPr>
            <a:lvl7pPr marL="2971800" indent="-228600" eaLnBrk="0" fontAlgn="base" hangingPunct="0">
              <a:spcBef>
                <a:spcPct val="0"/>
              </a:spcBef>
              <a:spcAft>
                <a:spcPct val="0"/>
              </a:spcAft>
              <a:defRPr b="1">
                <a:solidFill>
                  <a:schemeClr val="tx1"/>
                </a:solidFill>
                <a:latin typeface="Verdana" pitchFamily="-111" charset="0"/>
                <a:ea typeface="ＭＳ Ｐゴシック" pitchFamily="-111" charset="-128"/>
              </a:defRPr>
            </a:lvl7pPr>
            <a:lvl8pPr marL="3429000" indent="-228600" eaLnBrk="0" fontAlgn="base" hangingPunct="0">
              <a:spcBef>
                <a:spcPct val="0"/>
              </a:spcBef>
              <a:spcAft>
                <a:spcPct val="0"/>
              </a:spcAft>
              <a:defRPr b="1">
                <a:solidFill>
                  <a:schemeClr val="tx1"/>
                </a:solidFill>
                <a:latin typeface="Verdana" pitchFamily="-111" charset="0"/>
                <a:ea typeface="ＭＳ Ｐゴシック" pitchFamily="-111" charset="-128"/>
              </a:defRPr>
            </a:lvl8pPr>
            <a:lvl9pPr marL="3886200" indent="-228600" eaLnBrk="0" fontAlgn="base" hangingPunct="0">
              <a:spcBef>
                <a:spcPct val="0"/>
              </a:spcBef>
              <a:spcAft>
                <a:spcPct val="0"/>
              </a:spcAft>
              <a:defRPr b="1">
                <a:solidFill>
                  <a:schemeClr val="tx1"/>
                </a:solidFill>
                <a:latin typeface="Verdana" pitchFamily="-111" charset="0"/>
                <a:ea typeface="ＭＳ Ｐゴシック" pitchFamily="-111" charset="-128"/>
              </a:defRPr>
            </a:lvl9pPr>
          </a:lstStyle>
          <a:p>
            <a:pPr algn="ctr" eaLnBrk="1" hangingPunct="1"/>
            <a:r>
              <a:rPr lang="en-US" b="0">
                <a:latin typeface="Calibri" pitchFamily="-111" charset="0"/>
                <a:cs typeface="Arial" charset="0"/>
              </a:rPr>
              <a:t>				</a:t>
            </a:r>
          </a:p>
        </p:txBody>
      </p:sp>
      <p:pic>
        <p:nvPicPr>
          <p:cNvPr id="21" name="MDMI-5-edited.mp3">
            <a:hlinkClick r:id="" action="ppaction://media"/>
          </p:cNvPr>
          <p:cNvPicPr>
            <a:picLocks noRot="1" noChangeAspect="1"/>
          </p:cNvPicPr>
          <p:nvPr>
            <a:audioFile r:link="rId1"/>
          </p:nvPr>
        </p:nvPicPr>
        <p:blipFill>
          <a:blip r:embed="rId15">
            <a:extLst>
              <a:ext uri="{28A0092B-C50C-407E-A947-70E740481C1C}">
                <a14:useLocalDpi xmlns:a14="http://schemas.microsoft.com/office/drawing/2010/main" val="0"/>
              </a:ext>
            </a:extLst>
          </a:blip>
          <a:srcRect/>
          <a:stretch>
            <a:fillRect/>
          </a:stretch>
        </p:blipFill>
        <p:spPr bwMode="auto">
          <a:xfrm>
            <a:off x="9067800" y="6126163"/>
            <a:ext cx="46038" cy="46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56" name="Rectangle 21"/>
          <p:cNvSpPr>
            <a:spLocks noChangeArrowheads="1"/>
          </p:cNvSpPr>
          <p:nvPr/>
        </p:nvSpPr>
        <p:spPr bwMode="auto">
          <a:xfrm>
            <a:off x="304800" y="1476375"/>
            <a:ext cx="8686800" cy="119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b="0">
                <a:latin typeface="Arial" charset="0"/>
                <a:cs typeface="Times New Roman" charset="0"/>
              </a:rPr>
              <a:t>Standards are developed using OMG’s mature, worldwide, open development process. With over 20 years of standards work, OMG’s one-organization, one-vote policy ensures that every vendor and end-user, large and small, has an effective voice in the process.</a:t>
            </a:r>
            <a:endParaRPr lang="en-US" b="0">
              <a:latin typeface="Arial" charset="0"/>
              <a:cs typeface="Arial" charset="0"/>
            </a:endParaRPr>
          </a:p>
        </p:txBody>
      </p:sp>
      <p:sp>
        <p:nvSpPr>
          <p:cNvPr id="6157" name="Rectangle 23"/>
          <p:cNvSpPr>
            <a:spLocks noGrp="1" noChangeArrowheads="1"/>
          </p:cNvSpPr>
          <p:nvPr>
            <p:ph type="title" idx="4294967295"/>
          </p:nvPr>
        </p:nvSpPr>
        <p:spPr>
          <a:xfrm>
            <a:off x="2175820" y="249478"/>
            <a:ext cx="5562600" cy="838200"/>
          </a:xfrm>
        </p:spPr>
        <p:txBody>
          <a:bodyPr>
            <a:normAutofit/>
          </a:bodyPr>
          <a:lstStyle/>
          <a:p>
            <a:pPr algn="ctr"/>
            <a:r>
              <a:rPr lang="en-US" sz="3600" dirty="0">
                <a:solidFill>
                  <a:schemeClr val="tx1"/>
                </a:solidFill>
                <a:latin typeface="Arial" charset="0"/>
              </a:rPr>
              <a:t>Developing Standards</a:t>
            </a:r>
          </a:p>
        </p:txBody>
      </p:sp>
      <p:pic>
        <p:nvPicPr>
          <p:cNvPr id="18" name="Picture 2" descr="C:\Users\Cory-c\Documents\Company\MDSSVN\Marketing\Graphics\OMG\OMG---High.jpg"/>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20512" y="479442"/>
            <a:ext cx="1828800" cy="820546"/>
          </a:xfrm>
          <a:prstGeom prst="rect">
            <a:avLst/>
          </a:prstGeom>
          <a:noFill/>
          <a:extLst>
            <a:ext uri="{909E8E84-426E-40DD-AFC4-6F175D3DCCD1}">
              <a14:hiddenFill xmlns:a14="http://schemas.microsoft.com/office/drawing/2010/main">
                <a:solidFill>
                  <a:srgbClr val="FFFFFF"/>
                </a:solidFill>
              </a14:hiddenFill>
            </a:ext>
          </a:extLst>
        </p:spPr>
      </p:pic>
      <p:sp>
        <p:nvSpPr>
          <p:cNvPr id="2" name="Footer Placeholder 1"/>
          <p:cNvSpPr>
            <a:spLocks noGrp="1"/>
          </p:cNvSpPr>
          <p:nvPr>
            <p:ph type="ftr" sz="quarter" idx="12"/>
          </p:nvPr>
        </p:nvSpPr>
        <p:spPr/>
        <p:txBody>
          <a:bodyPr/>
          <a:lstStyle/>
          <a:p>
            <a:r>
              <a:rPr lang="en-US" dirty="0"/>
              <a:t>OMG Threat &amp; Risk </a:t>
            </a:r>
          </a:p>
        </p:txBody>
      </p:sp>
      <p:sp>
        <p:nvSpPr>
          <p:cNvPr id="3" name="Slide Number Placeholder 2"/>
          <p:cNvSpPr>
            <a:spLocks noGrp="1"/>
          </p:cNvSpPr>
          <p:nvPr>
            <p:ph type="sldNum" sz="quarter" idx="11"/>
          </p:nvPr>
        </p:nvSpPr>
        <p:spPr/>
        <p:txBody>
          <a:bodyPr/>
          <a:lstStyle/>
          <a:p>
            <a:fld id="{C5349D12-3EF0-44B0-8484-0F10BE0E01DA}" type="slidenum">
              <a:rPr lang="en-US" smtClean="0"/>
              <a:t>13</a:t>
            </a:fld>
            <a:endParaRPr lang="en-US"/>
          </a:p>
        </p:txBody>
      </p:sp>
      <p:sp>
        <p:nvSpPr>
          <p:cNvPr id="5" name="Date Placeholder 4"/>
          <p:cNvSpPr>
            <a:spLocks noGrp="1"/>
          </p:cNvSpPr>
          <p:nvPr>
            <p:ph type="dt" sz="half" idx="10"/>
          </p:nvPr>
        </p:nvSpPr>
        <p:spPr/>
        <p:txBody>
          <a:bodyPr/>
          <a:lstStyle/>
          <a:p>
            <a:r>
              <a:rPr lang="en-US" dirty="0"/>
              <a:t>January 2017</a:t>
            </a:r>
          </a:p>
        </p:txBody>
      </p:sp>
    </p:spTree>
    <p:extLst>
      <p:ext uri="{BB962C8B-B14F-4D97-AF65-F5344CB8AC3E}">
        <p14:creationId xmlns:p14="http://schemas.microsoft.com/office/powerpoint/2010/main" val="2506143214"/>
      </p:ext>
    </p:extLst>
  </p:cSld>
  <p:clrMapOvr>
    <a:masterClrMapping/>
  </p:clrMapOvr>
  <p:transition/>
  <p:timing>
    <p:tnLst>
      <p:par>
        <p:cTn id="1" dur="indefinite" restart="never" nodeType="tmRoot">
          <p:childTnLst>
            <p:seq concurrent="1" nextAc="seek">
              <p:cTn id="2" restart="whenNotActive" fill="hold" evtFilter="cancelBubble" nodeType="interactiveSeq">
                <p:stCondLst>
                  <p:cond evt="onClick" delay="0">
                    <p:tgtEl>
                      <p:spTgt spid="21"/>
                    </p:tgtEl>
                  </p:cond>
                </p:stCondLst>
                <p:endSync evt="end" delay="0">
                  <p:rtn val="all"/>
                </p:endSync>
                <p:childTnLst>
                  <p:par>
                    <p:cTn id="3" fill="hold" nodeType="clickPar">
                      <p:stCondLst>
                        <p:cond delay="0"/>
                      </p:stCondLst>
                      <p:childTnLst>
                        <p:par>
                          <p:cTn id="4" fill="hold" nodeType="withGroup">
                            <p:stCondLst>
                              <p:cond delay="0"/>
                            </p:stCondLst>
                            <p:childTnLst>
                              <p:par>
                                <p:cTn id="5" presetID="1" presetClass="mediacall" presetSubtype="0" fill="hold" nodeType="clickEffect">
                                  <p:stCondLst>
                                    <p:cond delay="0"/>
                                  </p:stCondLst>
                                  <p:childTnLst>
                                    <p:cmd type="call" cmd="playFrom(0.0)">
                                      <p:cBhvr>
                                        <p:cTn id="6" dur="1" fill="hold"/>
                                        <p:tgtEl>
                                          <p:spTgt spid="21"/>
                                        </p:tgtEl>
                                      </p:cBhvr>
                                    </p:cmd>
                                  </p:childTnLst>
                                </p:cTn>
                              </p:par>
                            </p:childTnLst>
                          </p:cTn>
                        </p:par>
                      </p:childTnLst>
                    </p:cTn>
                  </p:par>
                </p:childTnLst>
              </p:cTn>
              <p:nextCondLst>
                <p:cond evt="onClick" delay="0">
                  <p:tgtEl>
                    <p:spTgt spid="21"/>
                  </p:tgtEl>
                </p:cond>
              </p:nextCondLst>
            </p:seq>
            <p:audio>
              <p:cMediaNode>
                <p:cTn id="7" fill="hold" display="0">
                  <p:stCondLst>
                    <p:cond delay="indefinite"/>
                  </p:stCondLst>
                  <p:endCondLst>
                    <p:cond evt="onNext" delay="0">
                      <p:tgtEl>
                        <p:sldTgt/>
                      </p:tgtEl>
                    </p:cond>
                    <p:cond evt="onPrev" delay="0">
                      <p:tgtEl>
                        <p:sldTgt/>
                      </p:tgtEl>
                    </p:cond>
                    <p:cond evt="onStopAudio" delay="0">
                      <p:tgtEl>
                        <p:sldTgt/>
                      </p:tgtEl>
                    </p:cond>
                  </p:endCondLst>
                </p:cTn>
                <p:tgtEl>
                  <p:spTgt spid="21"/>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642937" y="347472"/>
            <a:ext cx="7315200" cy="914400"/>
          </a:xfrm>
        </p:spPr>
        <p:txBody>
          <a:bodyPr>
            <a:normAutofit/>
          </a:bodyPr>
          <a:lstStyle/>
          <a:p>
            <a:pPr algn="ctr"/>
            <a:r>
              <a:rPr lang="en-US" sz="3600" dirty="0">
                <a:solidFill>
                  <a:schemeClr val="tx1"/>
                </a:solidFill>
                <a:latin typeface="Arial" charset="0"/>
                <a:ea typeface="ＭＳ Ｐゴシック" charset="-128"/>
              </a:rPr>
              <a:t>OMG’s Best-Known Successes</a:t>
            </a:r>
          </a:p>
        </p:txBody>
      </p:sp>
      <p:sp>
        <p:nvSpPr>
          <p:cNvPr id="9219" name="Rectangle 3"/>
          <p:cNvSpPr>
            <a:spLocks noGrp="1" noChangeArrowheads="1"/>
          </p:cNvSpPr>
          <p:nvPr>
            <p:ph type="body" idx="4294967295"/>
          </p:nvPr>
        </p:nvSpPr>
        <p:spPr bwMode="auto">
          <a:xfrm>
            <a:off x="381000" y="1905000"/>
            <a:ext cx="8458200" cy="457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a:lnSpc>
                <a:spcPct val="80000"/>
              </a:lnSpc>
              <a:buFontTx/>
              <a:buNone/>
            </a:pPr>
            <a:r>
              <a:rPr lang="en-US" sz="1600" b="1" dirty="0">
                <a:latin typeface="Arial" charset="0"/>
                <a:ea typeface="ＭＳ Ｐゴシック" charset="-128"/>
              </a:rPr>
              <a:t>Common Object Request Broker Architecture</a:t>
            </a:r>
          </a:p>
          <a:p>
            <a:pPr lvl="1">
              <a:lnSpc>
                <a:spcPct val="80000"/>
              </a:lnSpc>
            </a:pPr>
            <a:r>
              <a:rPr lang="en-US" sz="1400" dirty="0">
                <a:latin typeface="Arial" charset="0"/>
                <a:ea typeface="ＭＳ Ｐゴシック" charset="-128"/>
              </a:rPr>
              <a:t>CORBA® remains the only language- and platform-neutral interoperability standard</a:t>
            </a:r>
            <a:br>
              <a:rPr lang="en-US" sz="1400" dirty="0">
                <a:latin typeface="Arial" charset="0"/>
                <a:ea typeface="ＭＳ Ｐゴシック" charset="-128"/>
              </a:rPr>
            </a:br>
            <a:endParaRPr lang="en-US" sz="1400" dirty="0">
              <a:latin typeface="Arial" charset="0"/>
              <a:ea typeface="ＭＳ Ｐゴシック" charset="-128"/>
            </a:endParaRPr>
          </a:p>
          <a:p>
            <a:pPr>
              <a:lnSpc>
                <a:spcPct val="80000"/>
              </a:lnSpc>
              <a:buFontTx/>
              <a:buNone/>
            </a:pPr>
            <a:r>
              <a:rPr lang="en-US" sz="1600" b="1" dirty="0">
                <a:latin typeface="Arial" charset="0"/>
                <a:ea typeface="ＭＳ Ｐゴシック" charset="-128"/>
              </a:rPr>
              <a:t>Unified Modeling Language</a:t>
            </a:r>
          </a:p>
          <a:p>
            <a:pPr lvl="1">
              <a:lnSpc>
                <a:spcPct val="80000"/>
              </a:lnSpc>
            </a:pPr>
            <a:r>
              <a:rPr lang="en-US" sz="1400" dirty="0">
                <a:latin typeface="Arial" charset="0"/>
                <a:ea typeface="ＭＳ Ｐゴシック" charset="-128"/>
              </a:rPr>
              <a:t>UML® remains the world’s only standardized modeling language</a:t>
            </a:r>
            <a:br>
              <a:rPr lang="en-US" sz="1400" dirty="0">
                <a:latin typeface="Arial" charset="0"/>
                <a:ea typeface="ＭＳ Ｐゴシック" charset="-128"/>
              </a:rPr>
            </a:br>
            <a:endParaRPr lang="en-US" sz="1400" dirty="0">
              <a:latin typeface="Arial" charset="0"/>
              <a:ea typeface="ＭＳ Ｐゴシック" charset="-128"/>
            </a:endParaRPr>
          </a:p>
          <a:p>
            <a:pPr>
              <a:lnSpc>
                <a:spcPct val="80000"/>
              </a:lnSpc>
              <a:buFontTx/>
              <a:buNone/>
            </a:pPr>
            <a:r>
              <a:rPr lang="en-US" sz="1600" b="1" dirty="0">
                <a:latin typeface="Arial" charset="0"/>
                <a:ea typeface="ＭＳ Ｐゴシック" charset="-128"/>
              </a:rPr>
              <a:t>Business Process Modeling Notation</a:t>
            </a:r>
          </a:p>
          <a:p>
            <a:pPr lvl="1">
              <a:lnSpc>
                <a:spcPct val="80000"/>
              </a:lnSpc>
            </a:pPr>
            <a:r>
              <a:rPr lang="en-US" sz="1400" dirty="0">
                <a:latin typeface="Arial" charset="0"/>
                <a:ea typeface="ＭＳ Ｐゴシック" charset="-128"/>
              </a:rPr>
              <a:t>BPMN</a:t>
            </a:r>
            <a:r>
              <a:rPr lang="en-US" sz="1400" baseline="30000" dirty="0">
                <a:latin typeface="Arial" charset="0"/>
                <a:ea typeface="ＭＳ Ｐゴシック" charset="-128"/>
              </a:rPr>
              <a:t>TM </a:t>
            </a:r>
            <a:r>
              <a:rPr lang="en-US" sz="1400" dirty="0">
                <a:latin typeface="Arial" charset="0"/>
                <a:ea typeface="ＭＳ Ｐゴシック" charset="-128"/>
              </a:rPr>
              <a:t> provides businesses with the capability of understanding their internal business procedures</a:t>
            </a:r>
          </a:p>
          <a:p>
            <a:pPr lvl="1">
              <a:lnSpc>
                <a:spcPct val="80000"/>
              </a:lnSpc>
            </a:pPr>
            <a:endParaRPr lang="en-US" sz="1400" dirty="0">
              <a:latin typeface="Arial" charset="0"/>
              <a:ea typeface="ＭＳ Ｐゴシック" charset="-128"/>
            </a:endParaRPr>
          </a:p>
          <a:p>
            <a:pPr>
              <a:lnSpc>
                <a:spcPct val="80000"/>
              </a:lnSpc>
              <a:buFontTx/>
              <a:buNone/>
            </a:pPr>
            <a:r>
              <a:rPr lang="en-US" sz="1600" b="1" dirty="0">
                <a:latin typeface="Arial" charset="0"/>
                <a:ea typeface="ＭＳ Ｐゴシック" charset="-128"/>
              </a:rPr>
              <a:t>Common Warehouse Metamodel</a:t>
            </a:r>
          </a:p>
          <a:p>
            <a:pPr lvl="1">
              <a:lnSpc>
                <a:spcPct val="80000"/>
              </a:lnSpc>
            </a:pPr>
            <a:r>
              <a:rPr lang="en-US" sz="1400" dirty="0">
                <a:latin typeface="Arial" charset="0"/>
                <a:ea typeface="ＭＳ Ｐゴシック" charset="-128"/>
              </a:rPr>
              <a:t>CWM</a:t>
            </a:r>
            <a:r>
              <a:rPr lang="en-US" sz="1400" baseline="30000" dirty="0">
                <a:latin typeface="Arial" charset="0"/>
                <a:ea typeface="ＭＳ Ｐゴシック" charset="-128"/>
              </a:rPr>
              <a:t>TM</a:t>
            </a:r>
            <a:r>
              <a:rPr lang="en-US" sz="1400" dirty="0">
                <a:latin typeface="Arial" charset="0"/>
                <a:ea typeface="ＭＳ Ｐゴシック" charset="-128"/>
              </a:rPr>
              <a:t>, the integration of the last two data warehousing initiatives</a:t>
            </a:r>
            <a:br>
              <a:rPr lang="en-US" sz="1400" dirty="0">
                <a:latin typeface="Arial" charset="0"/>
                <a:ea typeface="ＭＳ Ｐゴシック" charset="-128"/>
              </a:rPr>
            </a:br>
            <a:endParaRPr lang="en-US" sz="1400" dirty="0">
              <a:latin typeface="Arial" charset="0"/>
              <a:ea typeface="ＭＳ Ｐゴシック" charset="-128"/>
            </a:endParaRPr>
          </a:p>
          <a:p>
            <a:pPr>
              <a:lnSpc>
                <a:spcPct val="80000"/>
              </a:lnSpc>
              <a:buFontTx/>
              <a:buNone/>
            </a:pPr>
            <a:r>
              <a:rPr lang="en-US" sz="1600" b="1" dirty="0">
                <a:latin typeface="Arial" charset="0"/>
                <a:ea typeface="ＭＳ Ｐゴシック" charset="-128"/>
              </a:rPr>
              <a:t>Meta-Object Facility</a:t>
            </a:r>
          </a:p>
          <a:p>
            <a:pPr lvl="1">
              <a:lnSpc>
                <a:spcPct val="80000"/>
              </a:lnSpc>
            </a:pPr>
            <a:r>
              <a:rPr lang="en-US" sz="1400" dirty="0">
                <a:latin typeface="Arial" charset="0"/>
                <a:ea typeface="ＭＳ Ｐゴシック" charset="-128"/>
              </a:rPr>
              <a:t>MOF</a:t>
            </a:r>
            <a:r>
              <a:rPr lang="en-US" sz="1400" baseline="30000" dirty="0">
                <a:latin typeface="Arial" charset="0"/>
                <a:ea typeface="ＭＳ Ｐゴシック" charset="-128"/>
              </a:rPr>
              <a:t>TM</a:t>
            </a:r>
            <a:r>
              <a:rPr lang="en-US" sz="1400" dirty="0">
                <a:latin typeface="Arial" charset="0"/>
                <a:ea typeface="ＭＳ Ｐゴシック" charset="-128"/>
              </a:rPr>
              <a:t>, the repository standard</a:t>
            </a:r>
            <a:br>
              <a:rPr lang="en-US" sz="1400" dirty="0">
                <a:latin typeface="Arial" charset="0"/>
                <a:ea typeface="ＭＳ Ｐゴシック" charset="-128"/>
              </a:rPr>
            </a:br>
            <a:endParaRPr lang="en-US" sz="1400" dirty="0">
              <a:latin typeface="Arial" charset="0"/>
              <a:ea typeface="ＭＳ Ｐゴシック" charset="-128"/>
            </a:endParaRPr>
          </a:p>
          <a:p>
            <a:pPr>
              <a:lnSpc>
                <a:spcPct val="80000"/>
              </a:lnSpc>
              <a:buFontTx/>
              <a:buNone/>
            </a:pPr>
            <a:r>
              <a:rPr lang="en-US" sz="1600" b="1" dirty="0">
                <a:latin typeface="Arial" charset="0"/>
                <a:ea typeface="ＭＳ Ｐゴシック" charset="-128"/>
              </a:rPr>
              <a:t>XML Metadata Interchange</a:t>
            </a:r>
          </a:p>
          <a:p>
            <a:pPr lvl="1">
              <a:lnSpc>
                <a:spcPct val="80000"/>
              </a:lnSpc>
            </a:pPr>
            <a:r>
              <a:rPr lang="en-US" sz="1400" dirty="0">
                <a:latin typeface="Arial" charset="0"/>
                <a:ea typeface="ＭＳ Ｐゴシック" charset="-128"/>
              </a:rPr>
              <a:t>XMI®, the XML-UML standard</a:t>
            </a:r>
          </a:p>
        </p:txBody>
      </p:sp>
      <p:grpSp>
        <p:nvGrpSpPr>
          <p:cNvPr id="9220" name="Group 13"/>
          <p:cNvGrpSpPr>
            <a:grpSpLocks/>
          </p:cNvGrpSpPr>
          <p:nvPr/>
        </p:nvGrpSpPr>
        <p:grpSpPr bwMode="auto">
          <a:xfrm>
            <a:off x="381000" y="1295400"/>
            <a:ext cx="7658100" cy="457200"/>
            <a:chOff x="576" y="1200"/>
            <a:chExt cx="4824" cy="288"/>
          </a:xfrm>
        </p:grpSpPr>
        <p:pic>
          <p:nvPicPr>
            <p:cNvPr id="9227" name="Picture 4" descr="OMG SysML">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6" y="1200"/>
              <a:ext cx="222"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28" name="Picture 5" descr="BPMN">
              <a:hlinkClick r:id="rId2"/>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0" y="1248"/>
              <a:ext cx="360" cy="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29" name="Picture 6" descr="DDS">
              <a:hlinkClick r:id="rId5"/>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36" y="1200"/>
              <a:ext cx="282" cy="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30" name="Picture 7" descr="MDA Logo">
              <a:hlinkClick r:id="rId7"/>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56" y="1200"/>
              <a:ext cx="276" cy="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31" name="Picture 8" descr="UML Logo">
              <a:hlinkClick r:id="rId9"/>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880" y="1248"/>
              <a:ext cx="330"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32" name="Picture 9" descr="CORBA Logo">
              <a:hlinkClick r:id="rId11"/>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456" y="1248"/>
              <a:ext cx="246" cy="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33" name="Picture 10" descr="CWM Logo">
              <a:hlinkClick r:id="rId13"/>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984" y="1248"/>
              <a:ext cx="270" cy="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34" name="Picture 11" descr="MOF Logo">
              <a:hlinkClick r:id="rId15"/>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512" y="1248"/>
              <a:ext cx="354"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35" name="Picture 12" descr="XMI">
              <a:hlinkClick r:id="rId17"/>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040" y="1248"/>
              <a:ext cx="360"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 name="Footer Placeholder 1"/>
          <p:cNvSpPr>
            <a:spLocks noGrp="1"/>
          </p:cNvSpPr>
          <p:nvPr>
            <p:ph type="ftr" sz="quarter" idx="16"/>
          </p:nvPr>
        </p:nvSpPr>
        <p:spPr/>
        <p:txBody>
          <a:bodyPr/>
          <a:lstStyle/>
          <a:p>
            <a:r>
              <a:rPr lang="en-US" dirty="0"/>
              <a:t>OMG Threat &amp; Risk </a:t>
            </a:r>
          </a:p>
        </p:txBody>
      </p:sp>
      <p:sp>
        <p:nvSpPr>
          <p:cNvPr id="3" name="Slide Number Placeholder 2"/>
          <p:cNvSpPr>
            <a:spLocks noGrp="1"/>
          </p:cNvSpPr>
          <p:nvPr>
            <p:ph type="sldNum" sz="quarter" idx="15"/>
          </p:nvPr>
        </p:nvSpPr>
        <p:spPr/>
        <p:txBody>
          <a:bodyPr/>
          <a:lstStyle/>
          <a:p>
            <a:fld id="{C5349D12-3EF0-44B0-8484-0F10BE0E01DA}" type="slidenum">
              <a:rPr lang="en-US" smtClean="0"/>
              <a:t>14</a:t>
            </a:fld>
            <a:endParaRPr lang="en-US"/>
          </a:p>
        </p:txBody>
      </p:sp>
      <p:sp>
        <p:nvSpPr>
          <p:cNvPr id="5" name="Date Placeholder 4"/>
          <p:cNvSpPr>
            <a:spLocks noGrp="1"/>
          </p:cNvSpPr>
          <p:nvPr>
            <p:ph type="dt" sz="half" idx="14"/>
          </p:nvPr>
        </p:nvSpPr>
        <p:spPr/>
        <p:txBody>
          <a:bodyPr/>
          <a:lstStyle/>
          <a:p>
            <a:r>
              <a:rPr lang="en-US" dirty="0"/>
              <a:t>January 2017</a:t>
            </a:r>
          </a:p>
        </p:txBody>
      </p:sp>
    </p:spTree>
    <p:extLst>
      <p:ext uri="{BB962C8B-B14F-4D97-AF65-F5344CB8AC3E}">
        <p14:creationId xmlns:p14="http://schemas.microsoft.com/office/powerpoint/2010/main" val="4021272606"/>
      </p:ext>
    </p:extLst>
  </p:cSld>
  <p:clrMapOvr>
    <a:masterClrMapping/>
  </p:clrMapOvr>
  <p:transition advClick="0" advTm="31000"/>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a:xfrm>
            <a:off x="304800" y="1615440"/>
            <a:ext cx="4143374" cy="4726193"/>
          </a:xfrm>
        </p:spPr>
        <p:txBody>
          <a:bodyPr>
            <a:normAutofit/>
          </a:bodyPr>
          <a:lstStyle/>
          <a:p>
            <a:pPr lvl="0" hangingPunct="0"/>
            <a:r>
              <a:rPr lang="en-US" dirty="0"/>
              <a:t>Model Driven Solutions division of Data Access Technologies </a:t>
            </a:r>
          </a:p>
          <a:p>
            <a:pPr lvl="0" hangingPunct="0"/>
            <a:r>
              <a:rPr lang="en-US" dirty="0"/>
              <a:t>KDM Analytics, Inc.</a:t>
            </a:r>
          </a:p>
          <a:p>
            <a:pPr lvl="0" hangingPunct="0"/>
            <a:r>
              <a:rPr lang="en-US" dirty="0"/>
              <a:t>International Business Machines, Inc.</a:t>
            </a:r>
          </a:p>
          <a:p>
            <a:pPr lvl="0" hangingPunct="0"/>
            <a:r>
              <a:rPr lang="en-US" dirty="0"/>
              <a:t>RSA, The Security Division of EMC </a:t>
            </a:r>
          </a:p>
          <a:p>
            <a:pPr lvl="0" hangingPunct="0"/>
            <a:r>
              <a:rPr lang="en-US" dirty="0"/>
              <a:t>Lockheed Martin, Inc.</a:t>
            </a:r>
          </a:p>
          <a:p>
            <a:pPr lvl="0" hangingPunct="0"/>
            <a:r>
              <a:rPr lang="en-US" dirty="0"/>
              <a:t>Oracle Corporation</a:t>
            </a:r>
          </a:p>
          <a:p>
            <a:pPr lvl="0" hangingPunct="0"/>
            <a:r>
              <a:rPr lang="en-US" dirty="0"/>
              <a:t>Fujitsu</a:t>
            </a:r>
          </a:p>
          <a:p>
            <a:pPr lvl="0" hangingPunct="0"/>
            <a:endParaRPr lang="en-US" dirty="0"/>
          </a:p>
          <a:p>
            <a:endParaRPr lang="en-US" dirty="0"/>
          </a:p>
        </p:txBody>
      </p:sp>
      <p:sp>
        <p:nvSpPr>
          <p:cNvPr id="6" name="Title 5"/>
          <p:cNvSpPr>
            <a:spLocks noGrp="1"/>
          </p:cNvSpPr>
          <p:nvPr>
            <p:ph type="title"/>
          </p:nvPr>
        </p:nvSpPr>
        <p:spPr>
          <a:xfrm>
            <a:off x="352426" y="228600"/>
            <a:ext cx="7680960" cy="685800"/>
          </a:xfrm>
        </p:spPr>
        <p:txBody>
          <a:bodyPr>
            <a:normAutofit fontScale="90000"/>
          </a:bodyPr>
          <a:lstStyle/>
          <a:p>
            <a:r>
              <a:rPr lang="en-US" dirty="0"/>
              <a:t>Submitters and Contributors (Thus Far)</a:t>
            </a:r>
          </a:p>
        </p:txBody>
      </p:sp>
      <p:sp>
        <p:nvSpPr>
          <p:cNvPr id="7" name="Content Placeholder 1"/>
          <p:cNvSpPr txBox="1">
            <a:spLocks/>
          </p:cNvSpPr>
          <p:nvPr/>
        </p:nvSpPr>
        <p:spPr>
          <a:xfrm>
            <a:off x="4648200" y="1219200"/>
            <a:ext cx="4143374" cy="5120640"/>
          </a:xfrm>
          <a:prstGeom prst="rect">
            <a:avLst/>
          </a:prstGeom>
        </p:spPr>
        <p:txBody>
          <a:bodyPr vert="horz" lIns="91440" tIns="45720" rIns="91440" bIns="45720" rtlCol="0">
            <a:normAutofit fontScale="77500" lnSpcReduction="20000"/>
          </a:bodyPr>
          <a:lstStyle>
            <a:lvl1pPr marL="0" indent="0" algn="l" defTabSz="914400" rtl="0" eaLnBrk="1" latinLnBrk="0" hangingPunct="1">
              <a:spcBef>
                <a:spcPts val="1200"/>
              </a:spcBef>
              <a:spcAft>
                <a:spcPts val="0"/>
              </a:spcAft>
              <a:buClr>
                <a:schemeClr val="accent5"/>
              </a:buClr>
              <a:buFont typeface="Arial" pitchFamily="34" charset="0"/>
              <a:buNone/>
              <a:defRPr sz="1800" b="0" i="0" kern="1200" cap="none" spc="30" baseline="0">
                <a:solidFill>
                  <a:schemeClr val="tx1"/>
                </a:solidFill>
                <a:latin typeface="+mn-lt"/>
                <a:ea typeface="+mn-ea"/>
                <a:cs typeface="Tahoma" pitchFamily="34" charset="0"/>
              </a:defRPr>
            </a:lvl1pPr>
            <a:lvl2pPr marL="171450" indent="-171450"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Tahoma" pitchFamily="34" charset="0"/>
              </a:defRPr>
            </a:lvl2pPr>
            <a:lvl3pPr marL="344488" indent="-165100"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Tahoma" pitchFamily="34" charset="0"/>
              </a:defRPr>
            </a:lvl3pPr>
            <a:lvl4pPr marL="517525" indent="-169863"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Tahoma" pitchFamily="34" charset="0"/>
              </a:defRPr>
            </a:lvl4pPr>
            <a:lvl5pPr marL="688975" indent="-173038"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Tahoma" pitchFamily="34" charset="0"/>
              </a:defRPr>
            </a:lvl5pPr>
            <a:lvl6pPr marL="8686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06984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24358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40817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a:lstStyle>
          <a:p>
            <a:pPr lvl="0" hangingPunct="0"/>
            <a:r>
              <a:rPr lang="en-US" dirty="0"/>
              <a:t>Information Sharing Environment (ise.gov)</a:t>
            </a:r>
          </a:p>
          <a:p>
            <a:pPr lvl="0" hangingPunct="0"/>
            <a:r>
              <a:rPr lang="en-US" dirty="0" err="1"/>
              <a:t>Demandware</a:t>
            </a:r>
            <a:endParaRPr lang="en-US" dirty="0"/>
          </a:p>
          <a:p>
            <a:pPr lvl="0" hangingPunct="0"/>
            <a:r>
              <a:rPr lang="en-US" dirty="0"/>
              <a:t>U.S. Air force</a:t>
            </a:r>
          </a:p>
          <a:p>
            <a:pPr lvl="0" hangingPunct="0"/>
            <a:r>
              <a:rPr lang="en-US" dirty="0"/>
              <a:t>U.S. Defense Security Services</a:t>
            </a:r>
          </a:p>
          <a:p>
            <a:pPr lvl="0" hangingPunct="0"/>
            <a:r>
              <a:rPr lang="en-US" dirty="0"/>
              <a:t>California Public Safety (http://www.Caloes.ca.gov)</a:t>
            </a:r>
          </a:p>
          <a:p>
            <a:pPr lvl="0" hangingPunct="0"/>
            <a:r>
              <a:rPr lang="en-US" dirty="0"/>
              <a:t>U.S. National Information Sharing Model PMO (https://www.niem.gov/)</a:t>
            </a:r>
          </a:p>
          <a:p>
            <a:pPr lvl="0" hangingPunct="0"/>
            <a:r>
              <a:rPr lang="en-US" dirty="0"/>
              <a:t>Duke Energy</a:t>
            </a:r>
          </a:p>
          <a:p>
            <a:pPr lvl="0" hangingPunct="0"/>
            <a:r>
              <a:rPr lang="en-US" dirty="0"/>
              <a:t>NSA/UCDMO</a:t>
            </a:r>
          </a:p>
          <a:p>
            <a:pPr lvl="0" hangingPunct="0"/>
            <a:r>
              <a:rPr lang="en-US" dirty="0"/>
              <a:t>NIST</a:t>
            </a:r>
          </a:p>
          <a:p>
            <a:pPr lvl="0" hangingPunct="0"/>
            <a:r>
              <a:rPr lang="en-US" dirty="0"/>
              <a:t>INCOSE</a:t>
            </a:r>
          </a:p>
          <a:p>
            <a:pPr lvl="0" hangingPunct="0"/>
            <a:r>
              <a:rPr lang="en-US" dirty="0"/>
              <a:t>Integrated Networking Technologies, Inc.</a:t>
            </a:r>
          </a:p>
          <a:p>
            <a:pPr lvl="0" hangingPunct="0"/>
            <a:r>
              <a:rPr lang="en-US" dirty="0" err="1"/>
              <a:t>Tibco</a:t>
            </a:r>
            <a:r>
              <a:rPr lang="en-US" dirty="0"/>
              <a:t> Software Inc.</a:t>
            </a:r>
          </a:p>
          <a:p>
            <a:pPr lvl="0" hangingPunct="0"/>
            <a:r>
              <a:rPr lang="en-US" dirty="0"/>
              <a:t>Hitachi</a:t>
            </a:r>
          </a:p>
          <a:p>
            <a:pPr lvl="0" hangingPunct="0"/>
            <a:r>
              <a:rPr lang="en-US" dirty="0"/>
              <a:t>NC4</a:t>
            </a:r>
          </a:p>
          <a:p>
            <a:pPr lvl="0" hangingPunct="0"/>
            <a:r>
              <a:rPr lang="en-US" dirty="0"/>
              <a:t>Others pending approval</a:t>
            </a:r>
          </a:p>
          <a:p>
            <a:pPr hangingPunct="0"/>
            <a:endParaRPr lang="en-US" dirty="0"/>
          </a:p>
          <a:p>
            <a:endParaRPr lang="en-US" dirty="0"/>
          </a:p>
        </p:txBody>
      </p:sp>
      <p:sp>
        <p:nvSpPr>
          <p:cNvPr id="8" name="Rectangle 7"/>
          <p:cNvSpPr/>
          <p:nvPr/>
        </p:nvSpPr>
        <p:spPr>
          <a:xfrm rot="798598">
            <a:off x="35591" y="5181600"/>
            <a:ext cx="4612609" cy="923330"/>
          </a:xfrm>
          <a:prstGeom prst="rect">
            <a:avLst/>
          </a:prstGeom>
          <a:noFill/>
        </p:spPr>
        <p:txBody>
          <a:bodyPr wrap="none" lIns="91440" tIns="45720" rIns="91440" bIns="45720">
            <a:spAutoFit/>
          </a:bodyPr>
          <a:lstStyle/>
          <a:p>
            <a:pPr algn="ctr"/>
            <a:r>
              <a:rPr lang="en-US" sz="5400" b="1" cap="all" spc="0"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Team Threat</a:t>
            </a:r>
          </a:p>
        </p:txBody>
      </p:sp>
      <p:sp>
        <p:nvSpPr>
          <p:cNvPr id="9" name="Footer Placeholder 8"/>
          <p:cNvSpPr>
            <a:spLocks noGrp="1"/>
          </p:cNvSpPr>
          <p:nvPr>
            <p:ph type="ftr" sz="quarter" idx="16"/>
          </p:nvPr>
        </p:nvSpPr>
        <p:spPr/>
        <p:txBody>
          <a:bodyPr/>
          <a:lstStyle/>
          <a:p>
            <a:r>
              <a:rPr lang="en-US" dirty="0"/>
              <a:t>OMG Threat &amp; Risk </a:t>
            </a:r>
          </a:p>
        </p:txBody>
      </p:sp>
      <p:sp>
        <p:nvSpPr>
          <p:cNvPr id="10" name="Slide Number Placeholder 9"/>
          <p:cNvSpPr>
            <a:spLocks noGrp="1"/>
          </p:cNvSpPr>
          <p:nvPr>
            <p:ph type="sldNum" sz="quarter" idx="15"/>
          </p:nvPr>
        </p:nvSpPr>
        <p:spPr/>
        <p:txBody>
          <a:bodyPr/>
          <a:lstStyle/>
          <a:p>
            <a:fld id="{C5349D12-3EF0-44B0-8484-0F10BE0E01DA}" type="slidenum">
              <a:rPr lang="en-US" smtClean="0"/>
              <a:t>15</a:t>
            </a:fld>
            <a:endParaRPr lang="en-US"/>
          </a:p>
        </p:txBody>
      </p:sp>
      <p:sp>
        <p:nvSpPr>
          <p:cNvPr id="11" name="Date Placeholder 10"/>
          <p:cNvSpPr>
            <a:spLocks noGrp="1"/>
          </p:cNvSpPr>
          <p:nvPr>
            <p:ph type="dt" sz="half" idx="14"/>
          </p:nvPr>
        </p:nvSpPr>
        <p:spPr/>
        <p:txBody>
          <a:bodyPr/>
          <a:lstStyle/>
          <a:p>
            <a:r>
              <a:rPr lang="en-US" dirty="0"/>
              <a:t>January 2017</a:t>
            </a:r>
          </a:p>
        </p:txBody>
      </p:sp>
    </p:spTree>
    <p:extLst>
      <p:ext uri="{BB962C8B-B14F-4D97-AF65-F5344CB8AC3E}">
        <p14:creationId xmlns:p14="http://schemas.microsoft.com/office/powerpoint/2010/main" val="36871494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a:t>Summary Of OMG RFP Process</a:t>
            </a:r>
          </a:p>
        </p:txBody>
      </p:sp>
      <p:sp>
        <p:nvSpPr>
          <p:cNvPr id="7" name="Chevron 6"/>
          <p:cNvSpPr/>
          <p:nvPr/>
        </p:nvSpPr>
        <p:spPr>
          <a:xfrm>
            <a:off x="24247" y="1575954"/>
            <a:ext cx="2286000" cy="121920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Task force identifies need</a:t>
            </a:r>
          </a:p>
        </p:txBody>
      </p:sp>
      <p:sp>
        <p:nvSpPr>
          <p:cNvPr id="8" name="Chevron 7"/>
          <p:cNvSpPr/>
          <p:nvPr/>
        </p:nvSpPr>
        <p:spPr>
          <a:xfrm>
            <a:off x="1905002" y="1575954"/>
            <a:ext cx="3276600" cy="121920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Task force proposes RFP to be issued, goes through OMG process</a:t>
            </a:r>
          </a:p>
        </p:txBody>
      </p:sp>
      <p:sp>
        <p:nvSpPr>
          <p:cNvPr id="9" name="Chevron 8"/>
          <p:cNvSpPr/>
          <p:nvPr/>
        </p:nvSpPr>
        <p:spPr>
          <a:xfrm>
            <a:off x="4733060" y="1575954"/>
            <a:ext cx="3200400" cy="121920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Submission team(s) form to produce proposed specification(s)</a:t>
            </a:r>
          </a:p>
        </p:txBody>
      </p:sp>
      <p:sp>
        <p:nvSpPr>
          <p:cNvPr id="10" name="Chevron 9"/>
          <p:cNvSpPr/>
          <p:nvPr/>
        </p:nvSpPr>
        <p:spPr>
          <a:xfrm>
            <a:off x="1281547" y="2999508"/>
            <a:ext cx="3532910" cy="121920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FFFF00"/>
                </a:solidFill>
              </a:rPr>
              <a:t>Two or more revision cycles propose specifications</a:t>
            </a:r>
          </a:p>
        </p:txBody>
      </p:sp>
      <p:sp>
        <p:nvSpPr>
          <p:cNvPr id="11" name="Chevron 10"/>
          <p:cNvSpPr/>
          <p:nvPr/>
        </p:nvSpPr>
        <p:spPr>
          <a:xfrm>
            <a:off x="4352060" y="2982190"/>
            <a:ext cx="3581400" cy="121920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Through rigorous process, OMG adopts “Beta” specification</a:t>
            </a:r>
          </a:p>
        </p:txBody>
      </p:sp>
      <p:sp>
        <p:nvSpPr>
          <p:cNvPr id="12" name="Chevron 11"/>
          <p:cNvSpPr/>
          <p:nvPr/>
        </p:nvSpPr>
        <p:spPr>
          <a:xfrm>
            <a:off x="10391" y="4426527"/>
            <a:ext cx="3532911" cy="121920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Finalization task force forms, works to resolve any implementation issues</a:t>
            </a:r>
          </a:p>
        </p:txBody>
      </p:sp>
      <p:sp>
        <p:nvSpPr>
          <p:cNvPr id="13" name="Chevron 12"/>
          <p:cNvSpPr/>
          <p:nvPr/>
        </p:nvSpPr>
        <p:spPr>
          <a:xfrm>
            <a:off x="3080905" y="4426527"/>
            <a:ext cx="3352800" cy="121920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Issues are addressed, final adopted specification proposed.</a:t>
            </a:r>
          </a:p>
        </p:txBody>
      </p:sp>
      <p:sp>
        <p:nvSpPr>
          <p:cNvPr id="14" name="Chevron 13"/>
          <p:cNvSpPr/>
          <p:nvPr/>
        </p:nvSpPr>
        <p:spPr>
          <a:xfrm>
            <a:off x="5981702" y="4450773"/>
            <a:ext cx="3113811" cy="121920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Adoption of final speciation through OMG process.</a:t>
            </a:r>
          </a:p>
        </p:txBody>
      </p:sp>
      <p:sp>
        <p:nvSpPr>
          <p:cNvPr id="16" name="Pentagon 15"/>
          <p:cNvSpPr/>
          <p:nvPr/>
        </p:nvSpPr>
        <p:spPr>
          <a:xfrm>
            <a:off x="152400" y="3172690"/>
            <a:ext cx="1219200" cy="838200"/>
          </a:xfrm>
          <a:prstGeom prst="homePlat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You</a:t>
            </a:r>
          </a:p>
          <a:p>
            <a:pPr algn="ctr"/>
            <a:r>
              <a:rPr lang="en-US" dirty="0">
                <a:solidFill>
                  <a:schemeClr val="bg1"/>
                </a:solidFill>
              </a:rPr>
              <a:t>Are</a:t>
            </a:r>
          </a:p>
          <a:p>
            <a:pPr algn="ctr"/>
            <a:r>
              <a:rPr lang="en-US" dirty="0">
                <a:solidFill>
                  <a:schemeClr val="bg1"/>
                </a:solidFill>
              </a:rPr>
              <a:t>Here</a:t>
            </a:r>
          </a:p>
        </p:txBody>
      </p:sp>
      <p:sp>
        <p:nvSpPr>
          <p:cNvPr id="2" name="Footer Placeholder 1"/>
          <p:cNvSpPr>
            <a:spLocks noGrp="1"/>
          </p:cNvSpPr>
          <p:nvPr>
            <p:ph type="ftr" sz="quarter" idx="12"/>
          </p:nvPr>
        </p:nvSpPr>
        <p:spPr/>
        <p:txBody>
          <a:bodyPr/>
          <a:lstStyle/>
          <a:p>
            <a:r>
              <a:rPr lang="en-US" dirty="0"/>
              <a:t>OMG Threat &amp; Risk </a:t>
            </a:r>
          </a:p>
        </p:txBody>
      </p:sp>
      <p:sp>
        <p:nvSpPr>
          <p:cNvPr id="15" name="Slide Number Placeholder 14"/>
          <p:cNvSpPr>
            <a:spLocks noGrp="1"/>
          </p:cNvSpPr>
          <p:nvPr>
            <p:ph type="sldNum" sz="quarter" idx="11"/>
          </p:nvPr>
        </p:nvSpPr>
        <p:spPr/>
        <p:txBody>
          <a:bodyPr/>
          <a:lstStyle/>
          <a:p>
            <a:fld id="{C5349D12-3EF0-44B0-8484-0F10BE0E01DA}" type="slidenum">
              <a:rPr lang="en-US" smtClean="0"/>
              <a:t>16</a:t>
            </a:fld>
            <a:endParaRPr lang="en-US"/>
          </a:p>
        </p:txBody>
      </p:sp>
      <p:sp>
        <p:nvSpPr>
          <p:cNvPr id="17" name="Date Placeholder 16"/>
          <p:cNvSpPr>
            <a:spLocks noGrp="1"/>
          </p:cNvSpPr>
          <p:nvPr>
            <p:ph type="dt" sz="half" idx="10"/>
          </p:nvPr>
        </p:nvSpPr>
        <p:spPr/>
        <p:txBody>
          <a:bodyPr/>
          <a:lstStyle/>
          <a:p>
            <a:r>
              <a:rPr lang="en-US" dirty="0"/>
              <a:t>January 2017</a:t>
            </a:r>
          </a:p>
        </p:txBody>
      </p:sp>
    </p:spTree>
    <p:extLst>
      <p:ext uri="{BB962C8B-B14F-4D97-AF65-F5344CB8AC3E}">
        <p14:creationId xmlns:p14="http://schemas.microsoft.com/office/powerpoint/2010/main" val="10663831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Status</a:t>
            </a:r>
          </a:p>
        </p:txBody>
      </p:sp>
      <p:sp>
        <p:nvSpPr>
          <p:cNvPr id="3" name="Content Placeholder 2"/>
          <p:cNvSpPr>
            <a:spLocks noGrp="1"/>
          </p:cNvSpPr>
          <p:nvPr>
            <p:ph idx="4294967295"/>
          </p:nvPr>
        </p:nvSpPr>
        <p:spPr>
          <a:xfrm>
            <a:off x="457200" y="1600200"/>
            <a:ext cx="8229600" cy="4876800"/>
          </a:xfrm>
          <a:prstGeom prst="rect">
            <a:avLst/>
          </a:prstGeom>
        </p:spPr>
        <p:txBody>
          <a:bodyPr>
            <a:normAutofit/>
          </a:bodyPr>
          <a:lstStyle/>
          <a:p>
            <a:r>
              <a:rPr lang="en-US" dirty="0"/>
              <a:t>Threat Modeling project kicked off in Dec 2013</a:t>
            </a:r>
          </a:p>
          <a:p>
            <a:r>
              <a:rPr lang="en-US" dirty="0"/>
              <a:t>Initial submission was made May 2015</a:t>
            </a:r>
          </a:p>
          <a:p>
            <a:r>
              <a:rPr lang="en-US" dirty="0"/>
              <a:t>Next (and probably final) revised submission May 5th</a:t>
            </a:r>
          </a:p>
          <a:p>
            <a:r>
              <a:rPr lang="en-US" dirty="0"/>
              <a:t>Full adoption by OMG Board of Directors: Mid to late 2017</a:t>
            </a:r>
          </a:p>
          <a:p>
            <a:r>
              <a:rPr lang="en-US" dirty="0"/>
              <a:t>Implementation efforts need not wait, draft specification can (and should) be implemented to validate the proposed standard.</a:t>
            </a:r>
          </a:p>
        </p:txBody>
      </p:sp>
      <p:sp>
        <p:nvSpPr>
          <p:cNvPr id="5" name="Footer Placeholder 4"/>
          <p:cNvSpPr>
            <a:spLocks noGrp="1"/>
          </p:cNvSpPr>
          <p:nvPr>
            <p:ph type="ftr" sz="quarter" idx="16"/>
          </p:nvPr>
        </p:nvSpPr>
        <p:spPr/>
        <p:txBody>
          <a:bodyPr/>
          <a:lstStyle/>
          <a:p>
            <a:r>
              <a:rPr lang="en-US" dirty="0"/>
              <a:t>OMG Threat &amp; Risk </a:t>
            </a:r>
          </a:p>
        </p:txBody>
      </p:sp>
      <p:sp>
        <p:nvSpPr>
          <p:cNvPr id="6" name="Slide Number Placeholder 5"/>
          <p:cNvSpPr>
            <a:spLocks noGrp="1"/>
          </p:cNvSpPr>
          <p:nvPr>
            <p:ph type="sldNum" sz="quarter" idx="15"/>
          </p:nvPr>
        </p:nvSpPr>
        <p:spPr/>
        <p:txBody>
          <a:bodyPr/>
          <a:lstStyle/>
          <a:p>
            <a:fld id="{C5349D12-3EF0-44B0-8484-0F10BE0E01DA}" type="slidenum">
              <a:rPr lang="en-US" smtClean="0"/>
              <a:t>17</a:t>
            </a:fld>
            <a:endParaRPr lang="en-US"/>
          </a:p>
        </p:txBody>
      </p:sp>
      <p:sp>
        <p:nvSpPr>
          <p:cNvPr id="7" name="Date Placeholder 6"/>
          <p:cNvSpPr>
            <a:spLocks noGrp="1"/>
          </p:cNvSpPr>
          <p:nvPr>
            <p:ph type="dt" sz="half" idx="14"/>
          </p:nvPr>
        </p:nvSpPr>
        <p:spPr/>
        <p:txBody>
          <a:bodyPr/>
          <a:lstStyle/>
          <a:p>
            <a:r>
              <a:rPr lang="en-US" dirty="0"/>
              <a:t>January 2017</a:t>
            </a:r>
          </a:p>
        </p:txBody>
      </p:sp>
    </p:spTree>
    <p:extLst>
      <p:ext uri="{BB962C8B-B14F-4D97-AF65-F5344CB8AC3E}">
        <p14:creationId xmlns:p14="http://schemas.microsoft.com/office/powerpoint/2010/main" val="13936467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p:cNvSpPr/>
          <p:nvPr/>
        </p:nvSpPr>
        <p:spPr>
          <a:xfrm>
            <a:off x="346133" y="5844477"/>
            <a:ext cx="8101231" cy="445535"/>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Vendors &amp; Service Providers</a:t>
            </a:r>
          </a:p>
        </p:txBody>
      </p:sp>
      <p:pic>
        <p:nvPicPr>
          <p:cNvPr id="33" name="Picture 4" descr="C:\Users\Cory\AppData\Local\Microsoft\Windows\Temporary Internet Files\Content.IE5\ER8PH0AL\MP900202201[1].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63803" y="3830656"/>
            <a:ext cx="1193514" cy="803447"/>
          </a:xfrm>
          <a:prstGeom prst="rect">
            <a:avLst/>
          </a:prstGeom>
          <a:noFill/>
          <a:extLst>
            <a:ext uri="{909E8E84-426E-40DD-AFC4-6F175D3DCCD1}">
              <a14:hiddenFill xmlns:a14="http://schemas.microsoft.com/office/drawing/2010/main">
                <a:solidFill>
                  <a:srgbClr val="FFFFFF"/>
                </a:solidFill>
              </a14:hiddenFill>
            </a:ext>
          </a:extLst>
        </p:spPr>
      </p:pic>
      <p:sp>
        <p:nvSpPr>
          <p:cNvPr id="7" name="Pentagon 6"/>
          <p:cNvSpPr/>
          <p:nvPr/>
        </p:nvSpPr>
        <p:spPr>
          <a:xfrm>
            <a:off x="327033" y="5048496"/>
            <a:ext cx="8534400" cy="838200"/>
          </a:xfrm>
          <a:prstGeom prst="homePlat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4" name="Title 3"/>
          <p:cNvSpPr>
            <a:spLocks noGrp="1"/>
          </p:cNvSpPr>
          <p:nvPr>
            <p:ph type="title"/>
          </p:nvPr>
        </p:nvSpPr>
        <p:spPr>
          <a:xfrm>
            <a:off x="352426" y="228600"/>
            <a:ext cx="7680960" cy="774792"/>
          </a:xfrm>
        </p:spPr>
        <p:txBody>
          <a:bodyPr>
            <a:normAutofit/>
          </a:bodyPr>
          <a:lstStyle/>
          <a:p>
            <a:r>
              <a:rPr lang="en-US" dirty="0"/>
              <a:t>Stakeholder roles in our community</a:t>
            </a:r>
          </a:p>
        </p:txBody>
      </p:sp>
      <p:pic>
        <p:nvPicPr>
          <p:cNvPr id="1026" name="Picture 2" descr="C:\Users\Cory\AppData\Local\Microsoft\Windows\Temporary Internet Files\Content.IE5\M23DN4D3\cyber_security[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1296" y="1558344"/>
            <a:ext cx="1613959" cy="1613959"/>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descr="C:\Users\Cory\AppData\Local\Microsoft\Windows\Temporary Internet Files\Content.IE5\636D9IYS\Cyber_Security[1].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59881" y="3576642"/>
            <a:ext cx="1748631" cy="1311473"/>
          </a:xfrm>
          <a:prstGeom prst="rect">
            <a:avLst/>
          </a:prstGeom>
          <a:noFill/>
          <a:extLst>
            <a:ext uri="{909E8E84-426E-40DD-AFC4-6F175D3DCCD1}">
              <a14:hiddenFill xmlns:a14="http://schemas.microsoft.com/office/drawing/2010/main">
                <a:solidFill>
                  <a:srgbClr val="FFFFFF"/>
                </a:solidFill>
              </a14:hiddenFill>
            </a:ext>
          </a:extLst>
        </p:spPr>
      </p:pic>
      <p:pic>
        <p:nvPicPr>
          <p:cNvPr id="1035" name="Picture 11" descr="C:\Users\Cory\AppData\Local\Microsoft\Windows\Temporary Internet Files\Content.IE5\636D9IYS\threat[1].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68151" y="1784783"/>
            <a:ext cx="1030129" cy="1471613"/>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C:\Users\Cory\AppData\Local\Microsoft\Windows\Temporary Internet Files\Content.IE5\B0O4UG11\MC900384060[1].wmf"/>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805394" y="3240197"/>
            <a:ext cx="1182707" cy="1065465"/>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5" descr="C:\Users\Cory\AppData\Local\Microsoft\Windows\Temporary Internet Files\Content.IE5\WZDPHL4N\MP900422425[1].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602554" y="1003392"/>
            <a:ext cx="1025576" cy="156278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1" descr="C:\Users\Cory\AppData\Local\Microsoft\Windows\Temporary Internet Files\Content.IE5\I43GK64V\MC900083069[1].wmf"/>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602554" y="2455717"/>
            <a:ext cx="1054817" cy="959508"/>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3" descr="C:\Users\Cory\AppData\Local\Microsoft\Windows\Temporary Internet Files\Content.IE5\8HTUHAU1\4808301740_f518be9399_z[1].jp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997901" y="3412900"/>
            <a:ext cx="1368542" cy="930181"/>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C:\Users\Cory\AppData\Local\Microsoft\Windows\Temporary Internet Files\Content.IE5\2E2TCEXO\nri1154-f1[1].gif"/>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175698" y="1185645"/>
            <a:ext cx="1284214" cy="1380530"/>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7" descr="C:\Users\Cory\AppData\Local\Microsoft\Windows\Temporary Internet Files\Content.IE5\WZDPHL4N\MP900409629[1].jp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6167664" y="2064770"/>
            <a:ext cx="781705" cy="1175427"/>
          </a:xfrm>
          <a:prstGeom prst="rect">
            <a:avLst/>
          </a:prstGeom>
          <a:noFill/>
          <a:extLst>
            <a:ext uri="{909E8E84-426E-40DD-AFC4-6F175D3DCCD1}">
              <a14:hiddenFill xmlns:a14="http://schemas.microsoft.com/office/drawing/2010/main">
                <a:solidFill>
                  <a:srgbClr val="FFFFFF"/>
                </a:solidFill>
              </a14:hiddenFill>
            </a:ext>
          </a:extLst>
        </p:spPr>
      </p:pic>
      <p:sp>
        <p:nvSpPr>
          <p:cNvPr id="5" name="AutoShape 18" descr="data:image/jpeg;base64,/9j/4AAQSkZJRgABAQAAAQABAAD/2wCEAAkGBxQSEhUTExQWFhUWGB8aGBgYGB0eIBwdIRgcIBwgIB4aIighHyAlHh8bIjIjJSkrMC4uHCIzODMsNygtLisBCgoKDg0OGhAQGzQkICYsNC8sLCw0OCwsLCwsLCwsLCwsLCw0LCwsNCwvNCwsLCwsLCwsLCwsLCwsLCwsLCwsLP/AABEIALcBEwMBIgACEQEDEQH/xAAcAAABBQEBAQAAAAAAAAAAAAAEAAIDBQYHAQj/xABBEAACAgAFAwIEBQIDBwMDBQABAgMRAAQSITEFE0EiUQYyYXEUI0KBkQehM1JiFRYkcsHR4YKx8FNj8TRDkqLC/8QAGAEAAwEBAAAAAAAAAAAAAAAAAAECAwT/xAAqEQACAgICAAUEAgMBAAAAAAAAAQIRITESQQMiUWHwE3GBoVKxMsHxkf/aAAwDAQACEQMRAD8A45nVbkyKwUgCjubWwa+2xJ38YkywJAJm0iuBZPzVVbff7YjzMsjCig9dOKH6VUqKPtQN/UYJihnpVCrQAA9S7WwYWb2OojY++NVsh6B44m1aBKo1Egm9tvJP1/64cZGRQEmJ1ABh7WorffxttVcYdls/NFIJABqhYt6gDRY0bvnfHssExFaAujSTuLNICDRO50b+n74EAlygsFZvFAmxvRsc7DYi/rxiNoAxJM1k7bjlvbngDz/bDznJEIUIqk0yijyy7EWTyD5xGcw4v0Ls/sdm3+v3+mL8hPmHQhmQAy0DfpJJ21b/AN968849lDaQe8Dp3TwaAG9+COAD7bYeO8kakxjSuoAnmtfq2ButW119LxGk7sAqxj1AqtA3XkD34wsVnYZsiXL0+hpKVfVqFkDYGwNt+P4w/wDCAC1lGq6I42ba7vf6j2wxC5YMEvuegADY0ACBXnj+cSrm5GDKqjYAtQ4VDf8AAOEuNFOx2YdwDctstjSPYNpJv3v96xF2ga1ynSOaGojbagSL9uRgjMZeY3qRRquzYH69RHOxsjbnHkvePzKnqq7KjgAC9xp2rY1iq9mTZF2iGC93YuYyQTQAIF/8u9/zhQxmUkPKfSQik78kgedl9zv9sePNMXN3qR2kI22axqP8gbYLigzMRJAUEuD8yn8xSaGx+YE/L/bEpW8Ibddg+VyuwPeChquibB1kLY28jVfiwcNzkbWCZNTbKfpe439v+uCEzU6KE0owqx8pI0s0nINggkkg+MCnNO+4UbMGNDzwP/xgxVdhmx+ZhLkkyq1ITZ2+U8Ae/ke+BDmnIILMQedzv98S592umCgjwpvk2bon+MSxdDzLDUuXmYHyInI/sMRJ5wVFYAWcnknHl4dLEykqwKsOQRRH3BwzEFE/4t6rW1WTyeTz/OJ3Hdk3kJGmyzCiKFkVfP774BwsVYqDZoyjMRICQwNgnexYP7efriYwawzma206pBXjagN/UbI28VgOfNM5JaiTVmgPlFDj6YtvwmYj1KYQNSaWJPgadrugw9O3O+NI0yHaRXvlAGKmRSA1EjcHYmx7+2PY4FLN+YQoXUTW542q6v8AfxjwZiQuzVvZZhXGxB2/fBEkE8Z3TTqBiI2raiyHfYjYkHfBS6QWyPqGWCsQZS5HnxV1zd39KxA8ZAk/MBpgCLPq+b1D3Arz/mGDMy2YcamAPc0qSCt7nUgIBtbqxYHGAjI76xVljqbb2sn7Dc4UqvCHG6yEfh6QES+pgA60QArHbe/VwCRW1DnD48pQoSiySaF1StQJ3G/JAr/3w945wEBi50gGrJ07gEXsa8bGsOTPyvREa/qFgHgtrYc1QvnwPOKSjeUS26IqJahKSrKSSbGwB2q+dvfzidYTe0x2VStkg0xG3O1XuBiBGk10FClUIqxQQ3e5PB1c35wUTOTvV0iVa2FStG13QobnFrPRDdHseVUn0ua0sfUOSORseDgrIpa2ZGDerTXjSoO5uxfArCWCZaJCi0OmiptWFkrub23xLkVlKhUCmyaFjVuNLEC+NqusWlkzbJ0QgCpPAPJ8i8LHqpPQpSRQoiiKrbcc7YWLokyLvWiwRSkb+bLEEfTcf3wYucSyRGQNQNWTRFbX9aP84kz+aFipdY/Mo1wpQBRvx5FeP3wP06YKN30jexV3dAffzzxjmTp1Z1POaIJ5PU5K0X3rfa2vzzgpM2ANJVwwGwBPPbCG/bi9vtxj2HMKCoaQ1SgkLfEuo880N9/th34galqTcRsNVeSzUL54I38XXjCX3D8AEr2VYKQAAPO5A338fbHs0wOugRqbUN7rnY+535xY5nMqTYk9NrsARuDudP28+cC52RT3QrWDLaiqser1fTxt9cElT2NO+gifqCGMgxsCVZV9RqmlD3ud6HpqqN3zgOCcKYyQ3pJJo1Y+ntg+LMDWhMwrerBIUGOqrxZ2offD4M6w06Jgvy6fVRX0qGrf03v/AM2+Kq3sm6WipSUAIKPpYsd/Hp49jsd/th2WmCsxIJBVhsa3KkA/YE/vizyuYUCSnQAyMT6a1Loatr3F/p8HfEnS80mlQZFU6kLWn6Ar6hdjUPl9Pnb2xKXuNv2B85n4XLaVdAXLgXqq69O7b8fNz9MR5rOxsW9LjUQTZutl23O/B3PvhkcwLQWw9K0fT8vrer99qN/X6YdmJrD6pAzGNbPzFiHG2r3C+fpWK5uti4qyKOe3lcRkhgxqz6bN2T9MGP1CM0e3JpEhfn9RN6bvivPOGx5r/LLppF1bEXUdFfrvth3fj/DKvd37bAx6P196xv59G+rx8uEnx0wavoDOaTUCA3kkE1uVraj/AHxcfBXRBOzyS61giW3ZOSQy0q7jc+d9hvzV1bP3GkVW1NIy6RW7m/7bnHVcx0+fJZYRHtvI5PcAqtTIr0dx+mOM2D+k+9YFbldlLRkM3lpUnjAzaqO80aINQVKdAuw2pi13/pu74H+MyssgkSRWTtF01WGpZmjIqyL1KWG423oY861mczGY5pAq6ZTLGfSfzG0SesAmjQQhSBscCTpmpgQsFBEEOkD1HVN3dgxLM5d72ugwGwwUreAsuchqlRI828Eq/liPUrM/5kXcVTKGV0RRzRIDGqOPR8G5bOQrNkphG7AkwTG6o1QcbjzQYG+bxW/7VzOXBDZdAUVWD0SFAiGXDWG0tdEe2st7UAIupzwBIdGlwgVSQwYo7rMoq69RIN1wRheXTDPRXdV6XNlpDFPG0bjej5B4II2YH3BIwHjs+Rzw6hlmg6lCqiIELKGQSJopHZQTqpWADUCp84538YfB0/T3/Mp4mP5cy/K21gH/ACtXKn9rG+IlGik7M5gzL5vbS9katV73e1+fNc4DwsKMmngGrCRMNTmj6g1b8XxfvgnN9QVjfrNyM51Mf1ACuT7fNyf2wD3Tp07Vd8Dmq5/6YkizrrIJQfWG1XQ5u+OP2xSk0LiTvmYzppW5TUL29Io1vyedxteBVcBid6N/3BrD4M2UFDbckHyDpI5waM1qjZS4rRekg/PqXcb7tV+r2vD3mxaxRJmOpoSCpkFyByL4pQNiTufriDpmcRAwbX6ldfSarUmkbeRfI8jEeVYflfJtJvqHi1+b3X/zgudR2z6o9OhjQ/z94iq51aaI8aaxSfYmloiGbQs9hqaMIDZsEaN6vcHSdr2v6YJXOoH103FVfj3u7v6Yr55Pzb9PK8AVwPA2wYZxU4td3BFDn1NuvsP+4xUZNWRKKaDI8/GAtK3oUgfW002d9t96GCOn5xE0k6tQBFDbYm7u7v6fTHnTs0AAe4g9a6xpAtO353GoXtp998V2UzFJILAsDY8n1DjGjdGfEuY+qooCgMQABeoi/wBgdsLAE84sbp8q8Af5R7eRxhYvk/Uz4FRmIfQ7BVFSlbB+h2r225xPHlvTG3bBLIDzdjuupJHjZa+lX5wyHKR+jV3PWo4FUxZh5B1AafHO/th2VyCMoYuw1aRshoFnZTvvYAW9ubrxjkpnZfRJk4gR6URjR2u9u4ATVe3nwN8M6pDSX21X1UpB5XTv/wAwv9X7YGyuVDPpJb5guyk8tR2548YfmcsgGpdYtNYBH/3CvNCxtzXO2Ku46FXm2WWSykbJqMS1R1EScVl9Sne6t9/qfTiCDLgqAIlOpVLG/lGkkmz8tnz+2AuwO6saswV9AJK0fUATsDvRO3vhwyoGu2b0uVIAO4AY8+DY4PvgTt6E1jZHn4wO2dIW4wdiTe5F78E1xg7NZMCMkRV85LauKcADnahtR3POIJ8pGEJUvYXWLG1awtcc2fm2G1cnEUEAOgGQgPeoUTRHG173hVTaHdqw6LKI8zp26HcQAB/lBaiLY73fJ4wyHKDVZi//AGTIEvawxANXdfS7w5+mIApE/q1RhvSdtcesEefT8pvzuNsAZcszM5kYOqlg1myR9eR98Gug/JZvkwrFezelS3JO41bbNuONudsQ5vLAJfar8sPqs7HWB5PHIrne/GB7I01M3yGTYnZt9uedufrh3VIgnpWVn9RDg3RYfqHuDfJ3xUpJrQkneyTLw7E9oNSArzuaF/8ANzwMT5rJgFvyhpDqBTbbsbW/PttxitKUTTn0oGHPJAsfTn+2JWyw2UyGjF3Bsfm0k6a++2rA5KqoKzs0PwH0cS5p2KEpl3V2IJ2pzpXbks2lR9L54Or+K+oO7amyzoEbU3zDfthE/SNN/NRuycRf0zZYci8rWNc1kjnShiP78PX1rEWZ+IcurRXOw7evhCR6ilEDRvVNdm7X08714VVd0ORkPijqKP6AkiPqDOGJpaijQAAmz8t2QDuBVDE+T69l1kjlKzXHJqChvmBSFT6tQKsDGx2BuwNqw+Lqcf43KO09iONVklZWYWNV7EWw3Av/ALYOy/Uj2dKZuNX7UIg9TKYiERZdLagIjd6v8+5xMH5rsJLBn811GLR24+4VGXEQJ2tvxImJK6jS8irO4B+1fnZw7qQGoJGps7+mNVbc3tYNewr7YtPiLMo4IR0YfiswRpTSdDdrSxsn0tRocij77XWV6kojirMRLpXLCUAaSUX8QXUjUO5VoGUfMSvtvC3V4H1YDnPiCOVZAkcvcZJUA1sRUmYMuokGzS+krVE+om8anof9Q4njfLz5YNEb9DMGVlKoAGtbtStgiqLeKxU9I6qqR5dRmY0YRw6qGkqi5mdpFJuiQChK/qDAVsTih+GsxGGmMuYMKuFBCpqLXPGTtVUqgtz488Fp6BosPjf4R/Dhczl1k/DS8LIpDxMeFawLUjdX80R4s5AoRyCMdA/3kTKNL2cw0rMkrm60M8kgpSFX1EKA+rUADxXGGy/1MzcUUcUUyOpjtw0Q9DlmsAsLNDSb33xMkloabMBhY6c7Q9UmmuCBlQhYWguKZxrAJq2WgoYjuR+wBHGK7qH9McwBqhDn/Q6mxtx3FuP93Mf0BwqwOzBYWC+pdMmy76J4nib2dSt/UXyPqNsCYkZ7iSLTvqvg1Xv4v6YiwsNOhFrmcnHtoD13QlnyKBv7/TD+ygo9tqLFBufDVfPP04xVCQ1Vmgb/AH98HJmHb1d31bA3tQJ5v++NYyV6IcX6kwgUdr0t6pGVt+QGUCvY0Tf7Y9yoQF9SlgCABZHLVuRvdYFEbdwRat1cqDewOqrB+pA3wTEGjBZZaf8AUPpqrng74qP2JkvcNgykZG4kuyNiPDEDx7YWKydmjZk1fKSNjtz4wsJyyJRJsxDNGAC6kKGQcGtBtgLHILmiPc0cNZZo6QOPSCKH6dFuRuOQWJBHk7HDeo5gk7whKLhtv1MBf0AHIXxeFNIZGtIK2ZiAP8y1YoClFWB98TgvIPlgwt1fSw3G5sld7BHkc74nky8pZ11q2lVBo7FSy0B9NRBxAgZV0mM2QaNeCN9vtvfjE0zup1tEFDqoG23p0n++nf7nAqWxijikaQMHBZFDh9/SqDncX6a9vGHZxZoy5dh/iHVuN2Kkk1zRBP8AOGDNKrn8qlKldLGyL8gkbHyDWPOpylme4hHZDaQCNIqq+3198J1tBnsNfLzsChdADQbYCiSCqEhbAujQ9Ni8CZWKW0plXTq0kkbb0f5O2JhnkHzQH1aWO4G43FenZD5G9++I8rIFDGSIldxtYptQI3qhXFe2L8reycpaJozmZFFV6GG21lo0ofU6E/tgdcrLHrqiDG2ogqRo1BW/vth8E+kEmJrDtRFgWwoqft/O+GTZpAWUI3yFfUaIJa7ofxWJdVY82QrHJqRQN2Wl4+U3/wCecG9QTMStTgMSwYkV6jJw1jm65G22BIJ9LRuVbSo0nfnm6P78YMTPojahG7INAGpiNlNkGtt/YHbCVVTY8+gOcvLudS7pV2PUq1sP/wCP9sO/OZVex/hhFFC9BYpsK97F84Yc1HVaG9IIXfkm92/nx7Y039N+iHOZuCNV06PzHd/lMccoc0K3YkhfajhviGTc5lY8llkygdDoAAJA9T9mZmPr4HdPnayvtjCtAWzEumKJ2qAMKVgB2wJzWkr816mUek7rjc/F2SR5DqiBQyInLC1YrfDC25o8b73jB/G8MaIBGmipZIubsRrHRPs1tRA24xq1xSYnnAs7kVGnVBELXNaOVuNMsrROKA176irm9ZsHi8VvS8nHJPkkMY0ygBx3CNZ7rqSTfpJoCh7fXFjF8O5csyVmeZWVtO+mN9OkgKRZF29gKaFHEGZ6JAIi6GdW7QnWwCFH5XpNKNW7n8wFRsNt8TJPLr5aEukGx9FiaUI2XCErliyGRhpLyAOPU1jUDVMbH0wxekIYA7ZPQTHOzkNIO2UiDR7O502d6ay3C4rJOkoepfhWlkKGYR9zQS5F0DpO9/Tx9cTxZOIoxkfMtpjSSUA1r1LagEqdOmx6m1A+K2wo5tUN47PP9nRjLrIYOEjbua29RaUhlO+n5dqABFXgnq/S0jhl05eNQiue7rYkSDONGEu9N9sfJVkeu8DT9IiQSeqdkjzDpprTaLGzLuVIDmqNrsN69gYenK+YMK93QUZ1XTbX2C6CgN96XUBuN6GJ4tK6HeQoZfTmswI4o2KA6E+dVJZBYDA6wAx+YbCz4xJmIID2/wApb70/cVH302giH+ldRKg7A746T8Pf07ymX6bLnppEkMmVLK7DUseqPlVrdtRrcH2xzKWfNQvLIyqHjMcch0rSGNl0KK25iA25AOGmn0Kn6hOVaGORBGdIpzI3ce6iU2V0MlGTSwAN/pxq+jfFwheQPMwWodBMsjUZF1EMJXkUaeCVHP8AbIZKfMu6yJBH22ieMKWKx9stUnrdww9b1qL2S1eaxDnxm8y8ncjoySktYCKrRLpK2xAVUVgPUdrG+Hi8IPyd8hz8U0ZSWiNILo7d1Da3XrDKRxuNt8ZH4s/pXBmFMmRUQzAAmKz23JFkLq3Q77fp+ijfGGPWs9BE1xRhVWpQSCWUMqKxUPq0hlADLSk7b4uPhj4wz1rI5GiQu5kNADQRrJA4A1AceQBhyjF4Em9nOM/kpIJGilRkkQ0ysKIP2wPj6B630zK9YRkm0x5mPSqTrzbKWQMKBZCBdEAjeq3GOJfEfw/PkZjDmE0typG6uvhlPkH+R5o7YxlFx2aJ2VePVaseYWJGFKzM7SBbptZAGw3v+MSPmtSEdsDYKWHtdj7HxeBIpCpsGj/3FH+2JYpAI3WzZK0PBq7xcZEtDs5MWdmI0ljekeLwse5mYM12x2G5+wwsU0vUS+xP1LNo4OkyEmQsNVVp0gD/ANVg/tWCY87FojGuQFQha1BFrJIaX/0stX51X4wLniuk0Y/8U/LzWlf30+31vBeekGr1dogiULVbLp9B2Hv8t784Fd3YsVQEMwoawzG9R22ILJVfzsfph/Uc0rKArMxJDEHavQFr6nbn2x7kwNKGl2J1E+TY0g46d8NfCnS/wEOcz8xQygq1kaSySMKXQNWqgLFm8OV1b7BVeDkubkDNYJOw3POygHEuXzPpdWZv8PSoHBPcDUfp8x+9Y6zmupfDCKyLFJKXGkuEkJW9tQMhFEc7DxjlXUMkcrmXicBjFIVN3TBW5/5WG/2OM7zZdYIs9mdZQgk6Y1XcAUVHArwPBxY5vqCONRkLEawFKgE6pS4Y7V5vc3e3GK+YqUYhV/xNiDvVHavbFmmXsxqY46JbQTS6h275r1AHcE3vti4t5oiVE8ueTuCTvA+pydrssbDVVb877jAJzijMZdxJ/h9vU4Xgq2592r384KXJfl+mFWY6SpHqJUoNVAfNRu/bAuUgUh/y9Q1OLvgBCRXtR3vzjSfJ0RDirHx5hQYm7orUljTZXS9sSv05+uPc9mFKEiYEEEBNNG++WuvHp3v61hZfJqSmmKywQEE82jW30s0fpiFMovcywMZqRAxF/N6nF/S64xD5UUqB0nC5guHIGskOB4s719R4xoPhr4m/BOJAwcPGI3jqjp0kNvWxBpgRd1vil6hAAARHpLRKx34JciwL2vYUcFdOyiOyjtAglA3qHHaJJsn02d7/AGwkmNtbL6T4rSZXbuvE4WSkIOlr0EAODdk3sV4Wr3wDmumnMyFDnFdIXEaszsw09uRi6gkgLUVaQeSo9sUMafk/4Yqidfm7G1+NvGNz/TvoPe6hmssjdkCFmGr1BfVGu4PPpkdb5pjvvgelZSdsosomZ7jxDNqFpH1tZDd4qyjgsNRcFl4u7vDZTnHSOMzIVzAkUAaRpEZAZLVbVT21IRTRobY3U3wIy5t0V4HH4aKQdxWRQEKRxDbU4NqLBu739sYvqXRs9l5VjkyqB8uHJrSQ2tibJDeo7+lRvQG2H7CcWmU+amnDxZ5pAZJXZ1YVYZGFkrVDeiBi0ihzKxi5oVCrGEBQMZNUOtUJ7Z1BUNVIaHA4xTOsrrl4OzTbmOkIaQOwo7/MLFAj64vAZ4lcyZNGMYSmsUuiERk0Ce4CuljRoEk7XsvD3kJXRMOmZtmps3FUmYIJaypzBDoQRoNAgMtkaa+mDvgHpUzH/aTxCVVmjRQUJJPdjDFQPSqqp02RW9DgkBHq0g1SfgVURMJaNCpGDPqKkWyU16PArcY6d/RTJE5PVMf+HRtUYatOtZNTODzQdVIvhlJ9rcl6CQd/WOePL9NXKRIFErLGoGyoiEOTXHKqP/V5xwrrPUkc5jTdyzB1N3Sgykht929ab78HfffpP9ZevK+d7SzRVHlZVorq3kQGgQdmYaa9q3sHGC+EZhoaPVEGM8TL3Fs7RZjzY9OooN9tTIdq3lOlVlMi6f1TLjLiGTvjUhVyu4F5iOQ0pcA2iAePVR3oHDT1mJjMW7w7zTGw113GjIsahr2VgbO+x3qsXMGfVp/zny+vuZUSO9G2UOzkkHcBgFc3Xy/TFJ1p6nyxZ4mkVE7rCnGruMfWVJVyF03W1UMPKQtk/WOtQSRyCPva3VUAc7BVkLAlu4SxIr0laBuieSH0/qcSRdt0c6kdWYNxqeNgVU7cJRuvmvwMWWfzv5EoE0RjKMuhQPVJ+MLghC9g9vfuaa0ejnfAfUeoh3zrCRSJStUpGv8AMB9P+UCiaxT/AMrv5sS1okj+JAGkdYaLzrICH+RQkiqgtT/m1XwSg9PtvOg9dj6tE2RzsDhEA7c1FmiJXZi4UAE+dgCK2xzdc2oyDw9z1NmUft6fCxONWr7sBWL/ADHVYTmDOM0SI5naypDuGVEDKNPlV31Efzgg+WJPASxlIoPiv4bm6fmGgmH1Rxw6+GH8VXggjFNjt2Yly3V8p+HeVHmQlo5hqAVjwPUqnS3DbVwRwMcYz2TeGR4pVKOjFWU8gjGU48WWnZBgnIyqCdShrBq/DUa4538YFx6MSnTsGrLuTKLe6AGhY1VvQvbxv48YWKUm8LHSvHj/ABXz8GL8KX8vn/pPNGAvBDB2BN7UAKFe4N/zi1yvS0IjJWRu4EG21FzJZHvWjYHnf2xW5jL1ppw1prP0J5X/AJsF5ZJAAFmrUqgDUfOohfpW/wBr+uMorOjR62RQ5RdIZg++kbD/ADFwT/8A12HnfGq6VKMx0rOZIBtWXcZuG/IWkn+wCsGr3v64x0MrhSQ9DZav3s8ew33+uL34W6ocrnVllYPHG3bmHIaJ7R62tvSSf2GG2nHQd7MxjS/Eyd7L5XOiiWT8PN79yEAKT/zQmM/cNiv+Kukfg83Nlr1CNyFb/Mp3Q/upB/fB/wALETQZvJn5nj70PJ/NhDMQB7tEZR99PPGMSzOxiyAeLxZZzIJGv69VFrKkChKY6oj6Xqur9POK+FLI3C/U8e/jB7SzPcJYHYsb08C5CNVXV22m6vxeNI60S9j8plQ0rRh3VVkIB07hfVZocHYCvr9MRnKoGb1OE0BqrcgsAB7ebvg1glcnPE5kLAHV6jf6iAaPvYf7bnDpBOzq2lGLARaNq4tVI2A4BH2xrx8ujO87BmyaKXHcb0/NQ+b2A+v3w7MdMVEd1lBaMKwFEXblQB7EVqxHBm5ZLAVXJ+bbdrIAvffcjjBmbOakuNl9THS1EWxDE6TvuQ17c4Hxa8qBck8sBbKqSSXNigbG5Jrj6b+cenKKDp7jfOqsdJqje4G3FcHEkckx3CiiASTte/pO55sbYi/Eysdh6kIdjW9g0C180T/fCfHpDV+osllg6HU5A1hQoBq2Deo+KGn7740fwR1xum5nvxFXLI8Th7rYLJtXuVA3+v3xR5NJ1BVNJDMGrUD6xqC1v84tqH1xHHnJtSldjTMK82pVmP10g4VJLKyFu8M6In9QzJmu46Q6WiEOhnYKRYcAuSSDdes7CqOxsalviwS2Jsksn4gq2qKXUHKNpQxMoIDKy16WJv2xw8ZmR19KikILEDzsqk2fsNqxadA6tLBJCkhk7Ubh6ViSilxqK0a53r39ibxD9jZT6kavqPwpmO5FPl8pmVSMugRdbELqc0hI1WupgbO9e+MxJ1CGNGj1T6o0kiVSum9cYUlhq9FEbrvY2x1vP/HOSQygyT3IkkVImqg0kpV7sca607MKI8Y5T8SyPnP+J5uNSNRAdhFEkTvQ2FmPUQTtYAvk2rppES43YOM2mZeONDMZWCRRqaIZ2y8UJsl/SNS7bG1IBqqx9I/C+UVctNEQGCyzLXAFG6A/Qtk6RZ9JXc44r8JZw5bMo0pI7EmWjlVUAa7lRRasQwCsHP8AmKjyN7r45kkyJlgyc7rJnH15gMR6WKAkR6VtSwYFm52FVRwm5NUJJWZr+o2SQZ7qLvHQV4lQq1lfSoHpv9Sqd24+uK6DKQuYIRC4UyZVX0uA0neiLPZY1er5aoVzR3wN1XoCRCUHOB5BbUotX0hS1sW5tiBsbo8YDzEMi61/E6hlgrx0716mQfl38tFgTwdv4Ka2gu+y0TpkKw6jlyxSESly5Gos0gAYCStFAVoAbbnEOU6UhkkJy7sFMAEerYNLpsX3A+/q07nxqPnAOWnmXLpKubZAk2hIxI4KWllwAdhyNhfP7nS9MMMrj8Ywm7joWTgqspRmZ9YIJrUBRseRil5qSQnjLZ5D02MB2XLO/bafZnBB0tCFDBGBOnub6eSQbIsBnxB0tIo5mWEppzIjBL3Q7RYpQNHfe/2v3BZO1JEIsw2lwG1C1ZNTaTYVjR9IJptxWJun9JWaQxtOR+foPpJsU5L81fprzzziMvFD1my9zPSlDwI2UUKJ8vEtkr3Q8f5mp1I1W1HUPl4xWfD+UV4kIhWSQyT6bJJbRldSLooghXpgK9ROk2MDdR6fHo1JNIyrAsqIwsjVKEZCboV81gb2BisjgQwtJqOsSKumttJViTd82oFV++C/YZr+k5h4M6e2irJ+HRjGv/1DGhakAADgliUql39sXX9QOjpm8uucjZTmY1qZQd2UDk+7pv8AdR9AMYyXosInzUXcciIDttoI1XNGlstEjZya2s+eAdH0XqMUalYw66XZfW2qwukA/KtE3xW1Y1S5RpmbdOznWFi7+J+k9lllVahm1GPjlTTqPoCRX0I+uKTHM1To2TFhYWFhAWM8UtqpUAkFRxVC7F8WPJ8YJXPSWi9lCUVVX0+QHKsTdE0xPsQAfGIZs6hZa7gUa73sjXfAutr9xq84fH1JQWrVpJFe9CJk/wD9ce22N1V7M3daA2DIpVk2sAkjg7kb/UH9xh8sMtm4yDIQa019RQ+o3+2Cs51BGDgFjfZ0k0P8OPSx24+n0wRmuro2li8jMXRmutgsQT9ztt4rCx6hn0LT4rX8V0/J5/8AWn/Bz/VkXVC31uPYn/TjK9MzrQTRzJ80bq4+6kH+Mav4FlGYjzPTiCTmYS0I/wDvxAvFR/1DWv7gYxZxnKrwWi7+LelrBm5Ej/wnqWEgbGKRQ6V70p0n6g4ClJDlzH6aqq2FpQ399wcXOdJzPToZat8m/wCHc2Se3IWeEn2Abupf1UYp45vQwLbBaUeSWo/2rn7YqOhMLbqCMN8uaBBcqa3pQP00oNcb8nfDznVYK3aYtrDVfJXbStDgrZ+hGCJOooyuxm9REoIKD1a40C1t5IIJ8UD5xDks0KU61sRhVFkURfkcXdasdEZNvjf9GLSWaKrK5gI4YrxWwJHBB5G4OLRurQ9xXCSbOZKLHcksdN6rAFgahuausD9SmYu0a6WuQMpVTZYqBsPr7VzgDN5aRGIkR0byGUg/3GMXJxbSNElJWyeHNoF0kNwu4J5DMeLqjY+1fXEeWzIUuSpOoUN6o6gd/fYH+cQSxMppgVNXRBGx4O+GYjky+KLfL56JGUhZCFYON9JJ32sHYb8jfAeXzCqVLKSFVgd6skNR+lWP4w2PNuK3vTdWLqxR/t/GJVz7nSAAdJBUabqlrb6eSPffFudk8SPJZhUDg6vUFqjXDqTfvsD+9YIjzUaNsXIC8j0knWGrnYf9d8VxGLrJdDC5pIM24gW/zSeUGnVW+2sigB4LC8QpNYQ3FBkMQzDM0b6QkndZn1ba5PSDoVm1WQNVVibOZKWNkyYhE0qxsEbLnuB1kJskKpLEWa3BBG+FD1bLRwtFBlSJpZRpZn1FUAXSoYVvrGojSAb8AAY6l8T9Si+H8guXgps/NHTSAWy2SWkJ8KHLBFO1m96OL+o6EoIx+QyckOaifMxSADNrIMojqzM5GmDVb+n1qR6xwWHmjWfF3Us51BzN2o4UlJbSJFsAoq6pGYghSsYFkKDpxUdP61GrZdu1I7pJG0lN8wjfV6a3DEE2SdvGJG69l3Uh1lQyIEYr6tAHcrTbjVeoWDpqjzilw7YvN6E0s2czBnjOWjMuoqXrSVMhB0L6gjF9B0iix30+MVq/iMw0jBFHdjUNZVBpVkC6S5AstGBXJ3oYN6f8QwLJI7ievxCTJpdiW0BwEa5AVJ1A9y2IogXeAukdThRNEvdHyG0N2UkdqrWoAIYercqQSBvibi3lhlaQKxmWBIjH6JJS6Wu7MvoIHmr2r3xdZ3O5syO8kMRkJklLXwO6ZJV9L6a1kgj5hwCMVUnVQVywVWuF3cguaJaQMK322ABI3wRmupozjspI4CzWWsE90ML0qzUE1Xz6q3wRaTtMbV7QyaCecxzaUiQRgxm6RUR9Hks3+Jt6rJJ9qxP0nKZzvSGKlkWajekapakpRtVkdzbYf2wPlsxcaRPBKwMbC0Y2w7qvqUFSKFV55vDsp1mIPJI8Nlpe6iqaAPq9JsXpGrx7YFWxZFmWzUzIKUCeCkVdKr2o2JoX8vqjJrkn71iuaCRYFex2pZGAFjd41W7HIoSj72cHZYys2X7WWZmhjorpZ9f5kjFiK2FNX7XgVYZHiSNYGJEkh1KhLN6Y7U0P0aQa8dw++JZSDkizEjNO86oZUEjSFjv+dpUHtgkN3IwarbSDtiwlyk7PqmmhBQKXUKF0q6mUNSKqsxA3qydgT7VnTJ7/ACjlmkKppIjFPaytJqJ0MeCVIobAbisGS9QYBWbJlRKsak0VVwsbRro9OxYWSQW1EE42hwSz/siXId1SNWQIsmsOutbXSQwZgARZAJAPBOzD7DK4u55ZZdTiMqmXVUIANRjUQoYtveonncm/bFTmx6iRwd/55/veMvFy7KhjBDhYWFjIssOozhrAKkdxyKWtjp3+xrjxg6OVdCnVF8qB1ogldL3e9HfTdb3WGnIKGlqMlRKY1JaytBj4Is7c7jEp6SoMWqKQCRYz8yn5o2JYb+SLAPAvG6u7MsNUNyqpbCTtn8p6uv8AMCKr9VXWG/EaBWTZdmetIq01DRtQ2rgnc4rkgUsoAYgpqI2vYEmq8bYfmMsgVmGoEGOhW1OhY2fcECvcXhyk2ngFGmsmj6bnOxKJYljDI7EMG2DB1Me9bewHBBN4H/qX05Ys60kf+FmlXMx/QSWSP2cOv7YBzHTVWKxrNiRqKEVocLzW/O58cYus4n4npA5MnT5FskV+RmACPvpmsD6OMLxXYeGqAfgGcNM+Uc1HnYzDZ4WSw0DV9JQg+zHFDR1hGXcMAVO24NUfb2xBDKUYMpplIII8EGwcaP46USTJnEACZyMTUOFksrOv7Shj9mGMUzSiFcoLK9kUO4b92DMAL80ABX/fBvRej5eV5ZMw/bWJI2/DoR3JSwoiOztR9R2YgeMUUDR6VuVxRPpH6Tt6h4rn67YbBTEnW/dJOmgSSfG/NtwMbSaaSIiqlbO9/BbRifMJ07L5VYo0RY5rtnkZUYjuEMz+nucbXXvixznxK0K5hbjZ1fMCNe9rulRoxTc1biqr01is+HPgePL5KPL5tpJW9czxpIVUFUS11BlPpUqNjVsfa8XPwb0zIPreHIxqIq0u5DsTRPLk0QPJPB5xjdM6UvLZWfFXxrlJBLF3cvKPytIYCQG5H7o3UggLp+12MYf4i6R0qWQmGOUDuSD/AIYtWgAdo1KrKdTah6SoA3x2LOfEBQkfhWYghLGnTrYAqoPLWCDYFbjGA+I/imd83MJ4tGVy6lCLoGQlfO4LagADXGoecOKbYm0lo59n/gekZohmCVNaJY9BO4Gz0YydxsXBPgY13RPhbJ5bps0sspfMhNZRWZVBKalTWmky0FYkI1bN7asCN1mSYoriRFlaV7UMp20EUdtq1gb7kAWN8V/VpEfIQ6e7oUxg7AFkjSRH21GmIY0LI9R3xovDRk3Zms90SWSR1SERuNIEKyaySUDUgLM7HSQSLaia2O2N58J/0rzOZZp+qySIuoeksGkk2FktZ0rW3k7eKvHVsrB06XKIkYg7Uy/lq1WwO1+o6iSPN3jEf1F+L3h1ZHJyCJYoqZlb1giQLQb9J0Anbf1XYrEpcnSFlbPPj34O6WkCxJPDlsytNE7BVPP6+0gKqf8AMRtzvvis/qP0yZsrHmswyO80Uayds2DoDNdjYcg7Eiy29UMZbqGYjl/EINDOIYWMuuyXIjLab3JNtqPI3/dfBuVGjW6iVAHGnUxLW8KAaQQKGth4A16j8uNIwp4YnL1KjoeYBiESZlYn0yUWITRqlgupDW5RWO3sR+rD36qjZmFxJFQzsspYx0AjvHRYGjpIBIF2PcYM6l0KONZimUcmIR6AWJDB40LFtD2TbbaaA2vzikTpsffzkfbeog+gBhaETIoLGwDQJHncg4coyivnzolNMN67mwcvEO7Ey1l+2i0dGmAib0hiUPcPq1KO4fUNhgmXNyGQ3mYr7mq+6hHY1MdIp6rj8kb8bbY9zHSouVyjaTmTB8zbIG+a+4fzK2J/w/pjO9SyqrBlnVSC6vqJIIYrKwBAB2pdIogcXinKXh5JSU8GozedBjkVc3ErSEGEra6E0x2LUkxD01oI3rFf0/qKCedhmBGpzKS6tBGtFaS6AU70w9BoG9+MFZTpSERlMtqDRQ9zltKlHLvvejUQvq2rcCrxH8PdIDrGwgDllj1D5vS2YlV3rfTSpWr9NX5wnKTpv58saSyepnV4XNqpZi4PqGlLT0E1sxo+gbfXfFN1HPK6QjWWCSSErprSrOrCvBv1GvH748hgiEuYQhSq6u3qeqqVeGBAYlbG+294sphEAJB2NDTQ9sFUBCaZDIrBfCEqjMwtqUjbEylKaz8yNJRY/PdUglGYjE8ipPM0il02QBiVDKgPIO2nYeww2Hq8TRshnkTW+ZrUPSqyCAoW0KT6ir6gt1QoCyTU5oJ+HsdvUMw/BGvSUWvrosGvqT74NyUMZbKemI6oJdYLAWQ04UvY9LABa5ulPnEubeBqKWTx87HJPKTMUVmRld1Pq0bHZEJs8jYD3wT1bqsTWyTyNrky7adIDKsMJT1EIo1C6XSSKu7ODMvkXMDMmXiLMi/hjSMzGkEmlWQ939ZN/KRsdsU2bijXPTqqxFA0oUBtSABWrSxq68bc1jR8lS+dkqnbGf7STt5wXIWndShuhpEhZtYB3Py0KO98YrppVMaALTKW1Nd6ga0ivFU33vGm6Nl17MBUQ910zIQ2NRcaQl2NmFnTZ/jzXdfk1SFXdC6wIHK73IqiwW3t7sFga2xk1aLujP4WPTjzGRYdMhjXaW9TMrKpP6SOfcG9vscF/hmWPV+IADBVoMb3QsFIv5VrT9CRgLOdSklAVzYDu/A+ZyNZ296GCukdBmzFFVIjJruMDp5ANe5FjYceaxonnBNYyAByrAoxJHBGC5MvJpJdiAzbr/qUbWOBQO3teNMPhdoTt8wVjqtTw2huD99j/fnEM3QJXUEsNuAWXi9Pk7mxxzi14bohzK89HkZgvfLXqB3ND0ht9RHzHnF58BxLFmu1NKDDmU/DSr/pkGlSDdeiTRR9rIwLH8PuW9R8nijdAn61dVv74hTpIVtwxFKQBsdyPI8i9vfFfTXoTzZns30uSOd8uVJlRzGVH+ZSQf8A2x1XPf0/VOl5aDMZmKKbutPrkvTGjxjXHfk2qtvW6t43xb53p80OeymdWH/is3FTowXeRIqlHqICF0Ct7/MPJxRdX+DuoSBy0d6G06TNGdAdtQQW+xJZSSau18AYiPhqtlym7wjJL8PZAA6uoSAiqAygYsSdgoE9k+caT4V+HY8sW6jk5TnI8ssodnhESIRFubaQliFawAMBR/07zjix2xKGCvH3Y9UZdqXVT1RWiKNktQB5wTH8A5qpogwjU6FMffjpgHKo0gDUbkU0K2II5F4XEpSo2s/XZZ1gm/Cu8ciMzvGHGoSQqkhUEWoUKRvd0TsDgbI/FfZWLLnKuhmc9lEqNAjQupppWAd9T6rY+onm6xD0H4ZzGWngZM0hMMQuprVoQshS1MhGltTGuFAsVjSHoXUsxl5IJ5MpKHa6ZWDBDtYKuQoIBK1VHcHbCcS14mKogzudeQuI4pG/DzZeWQBhaBIyrIRf+INBYgXsQbOOb/1Qb82eXRmEXMEBdaUh/MZ92vmuFrzdnHT5PhHOM0jlMvckgkP5sp9YUoD6gQDpJFgcY9Hwr1BYtHdQjwlx6Pl0gEGA7V49gBgTJk7OZdO6xGT3FnahmhMQymyJVYBCAoDMHUEgWvqsHFr17NhNcbvC0QWUsxZS3qcGEgklia2AH2OLv/cTqmsMU6e4BBNhQSA+qgViGneyCBsTeKP4s+BWjVHzC6RoZVCyK1yA6zTMVu4w9AqNx7Y6YSvFmWsjslleyvaOWR4j2u0RZvVHl+6xIALAu7eok6TqHAxm+sZJZZJC0UqkrmTats5iy6SoxtjfzHUFpa00ORiyz3R0oRsjKixOSqsCy6WoLqfb5dJO5FgrY2OM/nuhSxzRQvmHBPdjVmDjSi2AACfldTuvgMQRscVKPlqhKVvZD0jpkBjQus2vtSzl0arWMuugDQ1A6f8AEN1ZsUMSR9IjidpBNOiqwvSpV9DZZpa1UPVto3ABHqquATnMxloYtM1K+smOhaEEqysGHDA3pOxDbg4uounZ5W1d6F+4zNpamVwoELGitaAsmkLttwNsZRppJIp2tsg6Z065X/4yaJInijiYatQ74NGgw0qoHqrnxgRvhuMuirmd2MiOWSvUkIk2pt1YkLZog71gtJM5B3MwssDa9MtAciMKY5EUqANGsUDR52NYjyuZzk/bnDxRqvdbuGqsJHHIzqAxsq0a/L5uq3wpJLDX/ATfTKiWSXtRy/iJCZtUTDU2wTRsTfqUhwawXmOhxWQsr0BOBaWS0K6vFUr/ALkVviObpOYRFQsg7clhLAKF2VNZJFaSyKNztXA3w/P9SzKZl45SkUo7sMvpAW5LWZmoHcgm2AvYVjNqsSQ1nTJZumQRCQ9yfTGWjlCjTrKsgsWKCnVelrO31xHk+jqDKjNKZgXWJFuPWqLIWa2Vr3XT29iS1Xg2DqEkifmuWEpUVHGgBaR3Uu/5Z1v+WCNrPggjAeS6RGRDIzTXKqm1QinbMSR3qo2AFB23Y2LBGLcVSpCt2yZujxLI69lz22TYuD82VeQqdJH6kvberGx5reoZePtyOsbK2qEj1AqoeFmYbktuwBWydgbo8v6FkjO5/wCIMTd2Pc6uWk0lyQdil377nEeey4Ks4zBcOiy0/wAzHuGP1AEjUvqO5J0n6mo60V3sul6Fl2MCFJkYtl1cqQS3fy3cujYBD0FA5Xmjit6d0qJ8uJmEpIM2oKNiI1hK01Gv8Q6ua9PviDMtKJIYTmdSr2zG4dtKalVgR5XTYBoWCCMG5bJyxUq5lAUMraT6lC2UkaiCpLdoemiSAmCKt0kDdbZCelRLLKrd0orIoA9J/M4JJRuPagW8Vhi9IjJywuS5Znic6D+l1A0CrJphY3IPji5I2zCZsKsyNJPoIdgrKdYUoSHUhSAR4teBWG9OgzEyxsJQEieSQFzfbKhHkcgAk/p9ySOMH4DPqMzPTY1gLDu9xVRmYg6fWxAWtG2wvUWo+Bg2fpcUeXNxOX/DRz93jSXlVQK1UY9JqwuosRwMC9WTNJG8crLoidIzQWzas0YJA1FaBIDHbittghnJngZDO3bTTUZc0bO1DihX7bYbq8IF9wTNZZkamFGlarHDKGH9iMLFhP0k+kmZGtEa9XGpFbTv5W9J+ox5ifpsfJGn6R8LwBBLKSz7DtrTKGFWWbgg77DYVyb2v5bIDBoQF2VV7fyr6jQVwp9QO25/k4oJsruNSqbU2XYgWCx+ZdIHjbjE0TRVbLGAK31tuNJHg0QGI5OOmMVHRg5NhsrMxYahXqUAMgJHPGu9yfF8H228GbFi2Gy/5QCKY7EXvvZ4B3GKeXOxq1F41quBdHe/J2v3P84EzHVNmHeH2A5Pvft/8rFYJyXL9R0nZrJvVdDfngHf+f5xd/CHWUTMdwxLLJsE1vpCUtg1p3Njb28b74wsfUQoIs0wI1bVyDtf298bP+nXw+vUO5qLqgcgspHpJUEXakeomv2xM2qHFPkdEy8ryGPMTOR3JdMYsaU0qwLjVY5JT/1E7msafPQqY27tOo02rIhDHam3Xcj38Vipj6P+bldz24YjYIFa10hb+pZr+ujGT6vmJ5sxk8vPaCVI3cAKpVm1AimvjbY4wSRtZb5fJSGaUrIIlLIA69umqRNhZshRtvtt+2EmRmLf/q3o9uyBEQfzyDuTvt6t/B3vjFQnwfcTSapdQEIUaUN6xGXPG+ks3Boad/ODIPg5FzZX1uiSAMDpGtOwXNVW+sAUP5xparZFOz2foOcKUM1OrdlCD6KBBYldSm7C0Njve5I4Ly3wpnuyt9SkBAbUC225UgFgbsAE8/2JwzIfCmXzMcbKsiApHsKIJIUPqDCwwbVf0GDF+HTmYUBzMlUwoKm5AoFqUazSj5qI/nE8x8AT/drNBo2PV5KEj36l4ZqFA7Ek7UbAvasOzfwlmhEpPVpRpKWxYAeBd2OD7k353xFmPhKIZdpO6zUncQMq/wD0g+4rm7G398AdW+HI1SVXzEnbjLl0RRRKJG61qNXT3v7H74pSt7/QnGlr9lyOiSmx/tqQEHSRri2ayPFbn2553OMt8dfD5kho9UfMAlyELKwuNJGYkIaG6lONi1H2xYv8JRRSqBmCxEkStrjGkiRzp00bsVX3P7YqetZQ5eNn1KWZpsuwC0VDKx1eKLKxHFYvHr+iVfp+zHTyZqBgJJdbBIxZGpghVqUHcGhYYFfO94Gn6lJqDmy+qVmOoNTvl6bZxW4VSfNbDesXXxJGySrRMmqAMCLDENF6Re9ED0k1vinzhR50BjVdUrqWBG7aBH6RR2B3r1bk7+2iriibfIGyub7mWhjkCFYRIqBlBtmYkMDRJALrqW6pFrnF1H1lA2lctA7Kaj39JEkauRdAH1pQYkUG8jfGbcQpDE5aTUe4ppRV7EMCWvbUuxAvTzzg2Hp8ThanZO4dI1DYBIUQ39zJsB+kH6YFVJDd5C0aOVmiXLjUvajA7oNQuqa2OlbZl0j1jZdRtfeDJzfho1jbJrIsrSaVss7xyxRbodJ+RowQ1HlhWAlWJVLCZyGMbAaV3WJRYO5IayNI42N4jMOrLNJE0ncErEngaFiS9/8ANbHYHgcYjxNZ30VBilzpzQoQKhlbtLKTUYHcElfKBr3UFr+WvSLwLmkOcaXMsYo2cswjVSASqa2ob6Rp4s7nbE3TMvLJH343XuxPqUWA5It7UH5uCdP+k/TEWTmkhR4jAHYoHVjdoJY1UNSmiGR1oHgsPtjCTlJpyNFS0G5HI5tVHblSigCA01gRfiKW1OllVyb2olgDhuTbNQvHGkkbARuF1AMsaxu7uakW1KN3Gur3NXeGJ1BoyIpMqpcD8sAVv2FiJYUdYpdVCqazeI2zf5it+GYR08ZXcktJq1FSFA1Lq9Io1pF3gSVBeSTp8OdysjCKlOtCTaUSo78bW9UtLrs0KG/tgfq0s9OWjRECpDSUUUMe8gRra9RUtqBOxO9EDBEnVV7sjtBIsZdF2JBVVheIg+NZDBq9wRwcB5/OoUkRVkpjCULsfljjdCSoOkkkgjnSLAOJxQ8s9zcOYLxTNFZ0xBQBdhIlEYZVNjVGgbeiwthtvg3LdQlc6zlO4ZTILVXpkLMZAlWLBkI1b6fT+8sfXcuBFvOTcRkUHZe1lzF6SWOrUdxYGkekbYhyefhOUEBmKMY5FOpSUUmaF1FqpaiEPvRrizgT46YNXtAplllzIkiypJh0flBGYBYwqgOALN6fUTVknjHnS+pLFGEfLh1cSerhiHCL6SVItSho0fmbBzdShkzEz91kRpo5FLqCWCFr+VGp99rpebwMOpoWyxMhpI5NXpFqzSTELsu4IKHzWs8cB0t38sTb9APqPU+73KiRBJIrjSPlCqy6R99Vn6gYhyscpTtpEW7rDSQpJJS7Ckc/MCRv4xPnMyrZXLp3CzI0tpR9AJQijwdR1Ghx++Dsh1GPsRQtK6kfieR6E7scarWlWajpbUAD4qtzie9lVgD6hmMw7+pCpVUTSEIoIioNj5pRf1vHmNDlOp5UIobMOCo00BQobCvyG2IAPN+9cYWOteHCv8/6MfqS/j/ZL/v3mdgI4NKh4RcQNg2STv8ANvzxj3L/AB/mwqARwHSDX/DqdlSQb1zsT/APjGNVmUMA+xUE0ebrb7/9sTSJJZ/MBNeDz6NRr29Jr+Rjn5YNKNLkPjfMx6EURVGe8LhBJPb3Br9B/wDN4IPx3mozGfyD22MouAbmQgMpG2w5HH34rGZYPalSLJ0CyPIqjfijW+2JZ5ZXHqo+rTe134F+39sJTwwado1WS+NszlQ2jsOGAJV4Qa0SkDyKJ5P/AHGNp8GfFmZzMUkjmD8p409MQGolWbW2+7DQKO1b45DLmJW1RtuRqvjgMXYbbVqtsdB/pYJplzMQUMSYnNc+lZBvvtt4+2JlLFoqK9Tq7/D0uYiMck0NuqklEILkBD3Na0dW4H1BO2+wGZ6IYEMn5EoREGtwWdlZjW72eTzYNAUdsG9H6/mWy6z/AIVXCitQatgFDUu5PyjjjEWdbMypIi5MopEcfNldDWPAvnnxjVN0TxRJ0zp88kaOogVChRd2XSL0gDQfSbOzLvsLOwwGfhGaQxFhXasAnMz1sdO/rNFvdaJ8+2Cuk9QkiUZVsq7MlsdJ9XzhlPFVYrnfEvT+vlvS2VmILO9oCT/ih6qhsCKOC5BSKjpXTJbaOOMkwv6vzpVNl9gSJBqA8DgUDzgrNdNkh7jmKegA2pc9mSovbju+rfx4xH0rroimmlaJyJXBUDxUlkb8n/qK84n6r12PRJCFlFxKg1ijessSRe2xw7YUgB+mVqyzpmu4ygKozuYIFoB8pkKkeaO3jjCyfQ9Y9cOak1s+ojNTC9lU3b1tpAJPNAeBieXrKNnI5xrCLov32Wj/AH/nB3T+uw9p43kdCzSEGiQAzAjj9/74LYUgDP8ASY0AkeHOL+YpLPm5j8pOnctd80Tx4xT9Q6SpCoFzPqZ5G1SyMO2QKNE+4Ft523xqvinrcMsThJSS+ikoigpaybHn/oMQw/EEQmgZpGr8N22NH59iQdvod/t74TbqxUrOQf1Cz0mWzQhVWCrDHtLbH5f9XC+w4GMsvxBKDYEYPvoGNV/W2RW6mzrIJA0SEEHjdqH7DHPziecq2VxRoP8AejMkKtJ+WbUdsen9sPk+Mc0RGr6CsZtB2wCOOCBfgc3xgHK5lWdmaQqNSNZHOm74B9Xt498edxNSkybFtRNXQ01uK5xV4uye6ouW/qDmmVkkETK9h/yYt1oCh6fT5sjm/piKX4um7TI8UXbmQptGFNAKAQR5BVQTVnTRxm2YaFF7gnb22X/33/jFjLmzr3dSNEoHkUwZgAL2tm/Y4hN1spoJ+HupBUaNkdgAXAQ0S/yrZonTTEUN7I+xgbqKrKG0uCscaEat9SBAeeB6dh4222wZ0fNLHOshehY0sgFgUAxq7Fb/ALi8WzZjUt/i4nYQmPcizOSulhrYEsQxHeI2CkHxi0sLJN30Uuaz8PdGmRimiYaioGkyq9CqJoFhqO550+MGZrqURk1rPeqEwG0N3oKavkC6CDsb1jmr2w7qkR/DvfYIWNdRUpq7/dUMLWyzadV0dJWzziHIZPVFEYoopJO0SyipGI/EsCTGUNHTQ5+UA34wcnGWBUnEd1KaMwyVmEfTBHDoAYF3WSMllBAtaU+s0TxW+CMlLqIVMxENSx6NTBdOntCQbuNH69j8wBrkYkh6YtMTlkYAxCMjhldowSONfNavBOM/1zLIix6Y2U6pQxJsNpkIWtzwNjsNx5w5uUG389BJKSRpuqqlxEnLMrEmPeho/CLdL6tI7l0D+scb4qvhvICSJT242XVN3mY/Kqwo0epih7Q1atJBGtrXasT574egjZU05gFiT6q9KqENVo9RIY7jjY14wFleiRTOArSxhliKhkLka5hGd1C6qBsUBZ255XmvkVjQRnMkyHTNBGrlcwVB/LYJpHbegFBpg+kkEtvxSnBmf6Ii5mCM5cqGzEyaQfnjQpoomr5Pr/VeKDrGSiSRBGz6HG5fcrUrxngC9k1VW114vFrH0FGkRTnqkF6WI2VEzBiFMXsNQ7gWgNP6sTl4SHVZJundLLiBxllt5FEi0KCdxwxIIYxigAXIFVfnerjyiFcl+WtyO+r1H1juUNX+WtxY8YbNlVbXIMy1NAZBr+ZiJu3ob1Hc1q5O2K3O5dU0aXD6owxoVpY3a88iudsE56wKMPcvvwPbCKcvqJjRrq71Irc19ePHGFipzc0sDGJJ2KqBRR2C7gHYA/XCxop1jiTwbyAyMTz7AftW2Jhm9vkXiht/o0/+fvvhYWOa6NqIY5Kra6N/+MPMwojTy+rngb7f35wsLCtjaPVmGssQaOrYHiwa3+hI+9Y6T/RvqKRS5iQhq0rYHuUkXyd96/8AgwsLCcmkNRydA6H1mJMh2yWEgWZFAGx1vzfiqxoIPivKlxIZHXTqXSVJvUU32vYaTthYWN4q0iG8g+U6pCZyolNCKJQ+k7lHthVXuPf64P6R1yOQaBKdWt23U/L3rqwPK/8AvhYWKaFZUv1NZJ8m2uwJpf0nYGX0/wBqwZ8QSlYp0ZgzrDHdi9+63k87VhYWH2BadTFwTEadPbfXt57S6f8A59sR5eP8rLalQp+TotfJQ6v3848wsZoYN8M5ZS2Y9CEHMlWsD5RECBv41Vt9cOz/AE+N5Iw8Edsso9qCuApGna68874WFhXlh0cP/rogXqICoqDsgUoAG0soB2+gGOdYWFiWNFmsNpGdAtwfbei4v6fL/b64b03Lh1J0aqdRd1sUkNc+dN/thYWNZbj86Mk8P52Oy+VDyIGQgOUNIRwzgGtRrfxZwNJEtAgEWhI+4cj6mqH84WFieiiPLRqfmJG449t8WuqKWGZtFSrGrWNh/ihG9Ipdw6cDlL8m1hYnorsKn6ND+Xs6KUFmwSWOUWZT5q2atv01wcB5HpkLojNIwLKLUD9Rm0c1wEpvrxthYWHgkmyfS3CSSRzMpQSkVa2qFA24NjVrG303wJ1DpDR98F1YZd1Q876tVFQeBtvfvhYWCl8+wW189yzWbO/imyfdDy90rbUw1KRdM66gp0CxsCBRBwkjzg/NV0UlYydIVdK+mWP0qoUbhWpfPPnCwsaeHBSbT9yJzaVg3WocypSWaONRHSqqhdI9bNRVTRBbWT+/0wXk+u5tipWNGfQac3qMbTtIyn1gUZSxutX1rCwsV9NLxFFMXN/Tsr83mZz+hUSaMQqi8Be4r0upiwtxdk+TgKeeSd40IBYKsSAUONlvxf1wsLGXix4ujTw5clYdDFmpVV1UFaCg+gbKNPk/TCwsLFq62yW/Y//Z"/>
          <p:cNvSpPr>
            <a:spLocks noChangeAspect="1" noChangeArrowheads="1"/>
          </p:cNvSpPr>
          <p:nvPr/>
        </p:nvSpPr>
        <p:spPr bwMode="auto">
          <a:xfrm>
            <a:off x="0"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44" name="Picture 20" descr="https://encrypted-tbn1.gstatic.com/images?q=tbn:ANd9GcQlNNJpvmdojzxQdRzFk3MOJQQKfRqLVOQ-Mbn-7VIkBbAI5TCzXA"/>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278509" y="2299183"/>
            <a:ext cx="1578808" cy="157880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715195" y="5144430"/>
            <a:ext cx="2205219" cy="646331"/>
          </a:xfrm>
          <a:prstGeom prst="rect">
            <a:avLst/>
          </a:prstGeom>
          <a:noFill/>
        </p:spPr>
        <p:txBody>
          <a:bodyPr wrap="none" rtlCol="0">
            <a:spAutoFit/>
          </a:bodyPr>
          <a:lstStyle/>
          <a:p>
            <a:r>
              <a:rPr lang="en-US" b="1" dirty="0"/>
              <a:t>Risk/Threat</a:t>
            </a:r>
          </a:p>
          <a:p>
            <a:r>
              <a:rPr lang="en-US" b="1" dirty="0"/>
              <a:t>Information Sources</a:t>
            </a:r>
          </a:p>
        </p:txBody>
      </p:sp>
      <p:pic>
        <p:nvPicPr>
          <p:cNvPr id="1036" name="Picture 12" descr="C:\Users\Cory\AppData\Local\Microsoft\Windows\Temporary Internet Files\Content.IE5\636D9IYS\eHealth[1].jp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35515" y="3153888"/>
            <a:ext cx="1685874" cy="1078492"/>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p:cNvSpPr txBox="1"/>
          <p:nvPr/>
        </p:nvSpPr>
        <p:spPr>
          <a:xfrm>
            <a:off x="3118347" y="5144431"/>
            <a:ext cx="1374094" cy="646331"/>
          </a:xfrm>
          <a:prstGeom prst="rect">
            <a:avLst/>
          </a:prstGeom>
          <a:noFill/>
        </p:spPr>
        <p:txBody>
          <a:bodyPr wrap="none" rtlCol="0">
            <a:spAutoFit/>
          </a:bodyPr>
          <a:lstStyle/>
          <a:p>
            <a:r>
              <a:rPr lang="en-US" b="1" dirty="0"/>
              <a:t>Data Fusion</a:t>
            </a:r>
          </a:p>
          <a:p>
            <a:r>
              <a:rPr lang="en-US" b="1" dirty="0"/>
              <a:t>&amp; Brokers</a:t>
            </a:r>
          </a:p>
        </p:txBody>
      </p:sp>
      <p:sp>
        <p:nvSpPr>
          <p:cNvPr id="30" name="TextBox 29"/>
          <p:cNvSpPr txBox="1"/>
          <p:nvPr/>
        </p:nvSpPr>
        <p:spPr>
          <a:xfrm>
            <a:off x="4712258" y="5163059"/>
            <a:ext cx="1043876" cy="369332"/>
          </a:xfrm>
          <a:prstGeom prst="rect">
            <a:avLst/>
          </a:prstGeom>
          <a:noFill/>
        </p:spPr>
        <p:txBody>
          <a:bodyPr wrap="none" rtlCol="0">
            <a:spAutoFit/>
          </a:bodyPr>
          <a:lstStyle/>
          <a:p>
            <a:r>
              <a:rPr lang="en-US" b="1" dirty="0"/>
              <a:t>Analysts</a:t>
            </a:r>
          </a:p>
        </p:txBody>
      </p:sp>
      <p:sp>
        <p:nvSpPr>
          <p:cNvPr id="31" name="TextBox 30"/>
          <p:cNvSpPr txBox="1"/>
          <p:nvPr/>
        </p:nvSpPr>
        <p:spPr>
          <a:xfrm>
            <a:off x="7279363" y="5166041"/>
            <a:ext cx="1348767" cy="369332"/>
          </a:xfrm>
          <a:prstGeom prst="rect">
            <a:avLst/>
          </a:prstGeom>
          <a:noFill/>
        </p:spPr>
        <p:txBody>
          <a:bodyPr wrap="none" rtlCol="0">
            <a:spAutoFit/>
          </a:bodyPr>
          <a:lstStyle/>
          <a:p>
            <a:r>
              <a:rPr lang="en-US" b="1" dirty="0"/>
              <a:t>Responders</a:t>
            </a:r>
          </a:p>
        </p:txBody>
      </p:sp>
      <p:sp>
        <p:nvSpPr>
          <p:cNvPr id="8" name="TextBox 7"/>
          <p:cNvSpPr txBox="1"/>
          <p:nvPr/>
        </p:nvSpPr>
        <p:spPr>
          <a:xfrm>
            <a:off x="2667000" y="6292334"/>
            <a:ext cx="4012573" cy="369332"/>
          </a:xfrm>
          <a:prstGeom prst="rect">
            <a:avLst/>
          </a:prstGeom>
          <a:noFill/>
        </p:spPr>
        <p:txBody>
          <a:bodyPr wrap="none" rtlCol="0">
            <a:spAutoFit/>
          </a:bodyPr>
          <a:lstStyle/>
          <a:p>
            <a:r>
              <a:rPr lang="en-US" i="1" dirty="0"/>
              <a:t>One organization may play multiple roles</a:t>
            </a:r>
          </a:p>
        </p:txBody>
      </p:sp>
      <p:sp>
        <p:nvSpPr>
          <p:cNvPr id="26" name="TextBox 25"/>
          <p:cNvSpPr txBox="1"/>
          <p:nvPr/>
        </p:nvSpPr>
        <p:spPr>
          <a:xfrm>
            <a:off x="5954025" y="5166041"/>
            <a:ext cx="1208985" cy="369332"/>
          </a:xfrm>
          <a:prstGeom prst="rect">
            <a:avLst/>
          </a:prstGeom>
          <a:noFill/>
        </p:spPr>
        <p:txBody>
          <a:bodyPr wrap="none" rtlCol="0">
            <a:spAutoFit/>
          </a:bodyPr>
          <a:lstStyle/>
          <a:p>
            <a:r>
              <a:rPr lang="en-US" b="1" dirty="0"/>
              <a:t>Defenders</a:t>
            </a:r>
          </a:p>
        </p:txBody>
      </p:sp>
      <p:sp>
        <p:nvSpPr>
          <p:cNvPr id="2" name="Footer Placeholder 1"/>
          <p:cNvSpPr>
            <a:spLocks noGrp="1"/>
          </p:cNvSpPr>
          <p:nvPr>
            <p:ph type="ftr" sz="quarter" idx="12"/>
          </p:nvPr>
        </p:nvSpPr>
        <p:spPr/>
        <p:txBody>
          <a:bodyPr/>
          <a:lstStyle/>
          <a:p>
            <a:r>
              <a:rPr lang="en-US" dirty="0"/>
              <a:t>OMG Threat &amp; Risk </a:t>
            </a:r>
          </a:p>
        </p:txBody>
      </p:sp>
      <p:sp>
        <p:nvSpPr>
          <p:cNvPr id="3" name="Slide Number Placeholder 2"/>
          <p:cNvSpPr>
            <a:spLocks noGrp="1"/>
          </p:cNvSpPr>
          <p:nvPr>
            <p:ph type="sldNum" sz="quarter" idx="11"/>
          </p:nvPr>
        </p:nvSpPr>
        <p:spPr/>
        <p:txBody>
          <a:bodyPr/>
          <a:lstStyle/>
          <a:p>
            <a:fld id="{C5349D12-3EF0-44B0-8484-0F10BE0E01DA}" type="slidenum">
              <a:rPr lang="en-US" smtClean="0"/>
              <a:t>18</a:t>
            </a:fld>
            <a:endParaRPr lang="en-US"/>
          </a:p>
        </p:txBody>
      </p:sp>
      <p:sp>
        <p:nvSpPr>
          <p:cNvPr id="9" name="Date Placeholder 8"/>
          <p:cNvSpPr>
            <a:spLocks noGrp="1"/>
          </p:cNvSpPr>
          <p:nvPr>
            <p:ph type="dt" sz="half" idx="10"/>
          </p:nvPr>
        </p:nvSpPr>
        <p:spPr/>
        <p:txBody>
          <a:bodyPr/>
          <a:lstStyle/>
          <a:p>
            <a:r>
              <a:rPr lang="en-US" dirty="0"/>
              <a:t>January 2017</a:t>
            </a:r>
          </a:p>
        </p:txBody>
      </p:sp>
    </p:spTree>
    <p:extLst>
      <p:ext uri="{BB962C8B-B14F-4D97-AF65-F5344CB8AC3E}">
        <p14:creationId xmlns:p14="http://schemas.microsoft.com/office/powerpoint/2010/main" val="8148210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 Case – Critical Infrastructure</a:t>
            </a:r>
          </a:p>
        </p:txBody>
      </p:sp>
      <p:sp>
        <p:nvSpPr>
          <p:cNvPr id="3" name="Content Placeholder 2"/>
          <p:cNvSpPr>
            <a:spLocks noGrp="1"/>
          </p:cNvSpPr>
          <p:nvPr>
            <p:ph idx="4294967295"/>
          </p:nvPr>
        </p:nvSpPr>
        <p:spPr>
          <a:xfrm>
            <a:off x="457200" y="1600200"/>
            <a:ext cx="8229600" cy="4876800"/>
          </a:xfrm>
          <a:prstGeom prst="rect">
            <a:avLst/>
          </a:prstGeom>
        </p:spPr>
        <p:txBody>
          <a:bodyPr>
            <a:normAutofit/>
          </a:bodyPr>
          <a:lstStyle/>
          <a:p>
            <a:r>
              <a:rPr lang="en-US" dirty="0"/>
              <a:t>Target: A group of organizations that collaboratively manage critical infrastructure and utilize Industrial Control Systems.</a:t>
            </a:r>
          </a:p>
          <a:p>
            <a:r>
              <a:rPr lang="en-US" dirty="0"/>
              <a:t>Power, water and other critical infrastructure are threatened by cyber and physical terrorism. </a:t>
            </a:r>
          </a:p>
          <a:p>
            <a:r>
              <a:rPr lang="en-US" dirty="0"/>
              <a:t>Industrial Control Systems are increasingly computer controlled and connected (directly or indirectly) to the internet and may embed compromised control hardware/software from questionable sources.</a:t>
            </a:r>
          </a:p>
        </p:txBody>
      </p:sp>
      <p:sp>
        <p:nvSpPr>
          <p:cNvPr id="5" name="Footer Placeholder 4"/>
          <p:cNvSpPr>
            <a:spLocks noGrp="1"/>
          </p:cNvSpPr>
          <p:nvPr>
            <p:ph type="ftr" sz="quarter" idx="16"/>
          </p:nvPr>
        </p:nvSpPr>
        <p:spPr/>
        <p:txBody>
          <a:bodyPr/>
          <a:lstStyle/>
          <a:p>
            <a:r>
              <a:rPr lang="en-US" dirty="0"/>
              <a:t>OMG Threat &amp; Risk </a:t>
            </a:r>
          </a:p>
        </p:txBody>
      </p:sp>
      <p:sp>
        <p:nvSpPr>
          <p:cNvPr id="6" name="Slide Number Placeholder 5"/>
          <p:cNvSpPr>
            <a:spLocks noGrp="1"/>
          </p:cNvSpPr>
          <p:nvPr>
            <p:ph type="sldNum" sz="quarter" idx="15"/>
          </p:nvPr>
        </p:nvSpPr>
        <p:spPr/>
        <p:txBody>
          <a:bodyPr/>
          <a:lstStyle/>
          <a:p>
            <a:fld id="{C5349D12-3EF0-44B0-8484-0F10BE0E01DA}" type="slidenum">
              <a:rPr lang="en-US" smtClean="0"/>
              <a:t>19</a:t>
            </a:fld>
            <a:endParaRPr lang="en-US"/>
          </a:p>
        </p:txBody>
      </p:sp>
      <p:sp>
        <p:nvSpPr>
          <p:cNvPr id="7" name="Date Placeholder 6"/>
          <p:cNvSpPr>
            <a:spLocks noGrp="1"/>
          </p:cNvSpPr>
          <p:nvPr>
            <p:ph type="dt" sz="half" idx="14"/>
          </p:nvPr>
        </p:nvSpPr>
        <p:spPr/>
        <p:txBody>
          <a:bodyPr/>
          <a:lstStyle/>
          <a:p>
            <a:r>
              <a:rPr lang="en-US" dirty="0"/>
              <a:t>January 2017</a:t>
            </a:r>
          </a:p>
        </p:txBody>
      </p:sp>
    </p:spTree>
    <p:extLst>
      <p:ext uri="{BB962C8B-B14F-4D97-AF65-F5344CB8AC3E}">
        <p14:creationId xmlns:p14="http://schemas.microsoft.com/office/powerpoint/2010/main" val="11673002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a:xfrm>
            <a:off x="352426" y="1463040"/>
            <a:ext cx="7038974" cy="4724400"/>
          </a:xfrm>
        </p:spPr>
        <p:txBody>
          <a:bodyPr>
            <a:normAutofit/>
          </a:bodyPr>
          <a:lstStyle/>
          <a:p>
            <a:r>
              <a:rPr lang="en-US" dirty="0"/>
              <a:t>Specification Documents: </a:t>
            </a:r>
            <a:r>
              <a:rPr lang="en-US" b="1" dirty="0">
                <a:hlinkClick r:id="rId2"/>
              </a:rPr>
              <a:t>https://github.com/ModelDriven/ThreatRisk/tree/master/Draft%20Submission%202016-12</a:t>
            </a:r>
            <a:endParaRPr lang="en-US" b="1" dirty="0"/>
          </a:p>
          <a:p>
            <a:pPr lvl="0"/>
            <a:r>
              <a:rPr lang="en-US" dirty="0"/>
              <a:t>Web view of models: </a:t>
            </a:r>
            <a:r>
              <a:rPr lang="en-US" dirty="0">
                <a:hlinkClick r:id="rId3"/>
              </a:rPr>
              <a:t>http://tinyurl.com/q29clvk</a:t>
            </a:r>
            <a:endParaRPr lang="en-US" dirty="0"/>
          </a:p>
          <a:p>
            <a:pPr lvl="0"/>
            <a:r>
              <a:rPr lang="en-US" dirty="0">
                <a:hlinkClick r:id="rId4"/>
              </a:rPr>
              <a:t>http://www.threatrisk.org/spec/Threat%20Risk%20Model.html</a:t>
            </a:r>
            <a:endParaRPr lang="en-US" dirty="0"/>
          </a:p>
          <a:p>
            <a:pPr lvl="0"/>
            <a:r>
              <a:rPr lang="en-US" dirty="0"/>
              <a:t>Community portal: </a:t>
            </a:r>
            <a:r>
              <a:rPr lang="en-US" u="sng" dirty="0">
                <a:hlinkClick r:id="rId5"/>
              </a:rPr>
              <a:t>http://threatrisk.org/</a:t>
            </a:r>
            <a:endParaRPr lang="en-US" dirty="0"/>
          </a:p>
          <a:p>
            <a:endParaRPr lang="en-US" dirty="0"/>
          </a:p>
        </p:txBody>
      </p:sp>
      <p:sp>
        <p:nvSpPr>
          <p:cNvPr id="6" name="Title 5"/>
          <p:cNvSpPr>
            <a:spLocks noGrp="1"/>
          </p:cNvSpPr>
          <p:nvPr>
            <p:ph type="title"/>
          </p:nvPr>
        </p:nvSpPr>
        <p:spPr/>
        <p:txBody>
          <a:bodyPr/>
          <a:lstStyle/>
          <a:p>
            <a:r>
              <a:rPr lang="en-US" dirty="0"/>
              <a:t>Draft specification artifacts</a:t>
            </a:r>
          </a:p>
        </p:txBody>
      </p:sp>
      <p:sp>
        <p:nvSpPr>
          <p:cNvPr id="7" name="Rectangle 6"/>
          <p:cNvSpPr/>
          <p:nvPr/>
        </p:nvSpPr>
        <p:spPr>
          <a:xfrm rot="19046753">
            <a:off x="5306588" y="4877676"/>
            <a:ext cx="4761251" cy="646331"/>
          </a:xfrm>
          <a:prstGeom prst="rect">
            <a:avLst/>
          </a:prstGeom>
          <a:noFill/>
        </p:spPr>
        <p:txBody>
          <a:bodyPr wrap="square" lIns="91440" tIns="45720" rIns="91440" bIns="45720">
            <a:spAutoFit/>
          </a:bodyPr>
          <a:lstStyle/>
          <a:p>
            <a:pPr algn="ctr"/>
            <a:r>
              <a:rPr lang="en-US" sz="3600" b="1" cap="none" spc="0" dirty="0">
                <a:ln w="17780" cmpd="sng">
                  <a:solidFill>
                    <a:schemeClr val="accent1">
                      <a:tint val="3000"/>
                    </a:schemeClr>
                  </a:solidFill>
                  <a:prstDash val="solid"/>
                  <a:miter lim="800000"/>
                </a:ln>
                <a:gradFill>
                  <a:gsLst>
                    <a:gs pos="10000">
                      <a:schemeClr val="accent1">
                        <a:tint val="63000"/>
                        <a:sat val="105000"/>
                      </a:schemeClr>
                    </a:gs>
                    <a:gs pos="90000">
                      <a:schemeClr val="accent1">
                        <a:shade val="50000"/>
                        <a:satMod val="100000"/>
                      </a:schemeClr>
                    </a:gs>
                  </a:gsLst>
                  <a:lin ang="5400000"/>
                </a:gradFill>
                <a:effectLst>
                  <a:outerShdw blurRad="55000" dist="50800" dir="5400000" algn="tl">
                    <a:srgbClr val="000000">
                      <a:alpha val="33000"/>
                    </a:srgbClr>
                  </a:outerShdw>
                </a:effectLst>
              </a:rPr>
              <a:t>Download Now</a:t>
            </a:r>
          </a:p>
        </p:txBody>
      </p:sp>
      <p:sp>
        <p:nvSpPr>
          <p:cNvPr id="8" name="Footer Placeholder 7"/>
          <p:cNvSpPr>
            <a:spLocks noGrp="1"/>
          </p:cNvSpPr>
          <p:nvPr>
            <p:ph type="ftr" sz="quarter" idx="16"/>
          </p:nvPr>
        </p:nvSpPr>
        <p:spPr/>
        <p:txBody>
          <a:bodyPr/>
          <a:lstStyle/>
          <a:p>
            <a:r>
              <a:rPr lang="en-US" dirty="0"/>
              <a:t>OMG Threat &amp; Risk </a:t>
            </a:r>
          </a:p>
        </p:txBody>
      </p:sp>
      <p:sp>
        <p:nvSpPr>
          <p:cNvPr id="9" name="Slide Number Placeholder 8"/>
          <p:cNvSpPr>
            <a:spLocks noGrp="1"/>
          </p:cNvSpPr>
          <p:nvPr>
            <p:ph type="sldNum" sz="quarter" idx="15"/>
          </p:nvPr>
        </p:nvSpPr>
        <p:spPr/>
        <p:txBody>
          <a:bodyPr/>
          <a:lstStyle/>
          <a:p>
            <a:fld id="{C5349D12-3EF0-44B0-8484-0F10BE0E01DA}" type="slidenum">
              <a:rPr lang="en-US" smtClean="0"/>
              <a:t>2</a:t>
            </a:fld>
            <a:endParaRPr lang="en-US"/>
          </a:p>
        </p:txBody>
      </p:sp>
      <p:sp>
        <p:nvSpPr>
          <p:cNvPr id="10" name="Date Placeholder 9"/>
          <p:cNvSpPr>
            <a:spLocks noGrp="1"/>
          </p:cNvSpPr>
          <p:nvPr>
            <p:ph type="dt" sz="half" idx="14"/>
          </p:nvPr>
        </p:nvSpPr>
        <p:spPr/>
        <p:txBody>
          <a:bodyPr/>
          <a:lstStyle/>
          <a:p>
            <a:r>
              <a:rPr lang="en-US" dirty="0"/>
              <a:t>January 2017</a:t>
            </a:r>
          </a:p>
        </p:txBody>
      </p:sp>
    </p:spTree>
    <p:extLst>
      <p:ext uri="{BB962C8B-B14F-4D97-AF65-F5344CB8AC3E}">
        <p14:creationId xmlns:p14="http://schemas.microsoft.com/office/powerpoint/2010/main" val="37243969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ight Arrow 36"/>
          <p:cNvSpPr/>
          <p:nvPr/>
        </p:nvSpPr>
        <p:spPr>
          <a:xfrm rot="1151754">
            <a:off x="4478721" y="4147482"/>
            <a:ext cx="2038812" cy="573405"/>
          </a:xfrm>
          <a:prstGeom prst="rightArrow">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056" name="Picture 8" descr="C:\Users\Cory\AppData\Local\Microsoft\Windows\Temporary Internet Files\Content.IE5\ER8PH0AL\MC900432507[1].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2711" y="4224855"/>
            <a:ext cx="1386442" cy="88257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C:\Users\Cory\AppData\Local\Microsoft\Windows\Temporary Internet Files\Content.IE5\ER8PH0AL\MP900202201[1].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30516" y="1019953"/>
            <a:ext cx="1193514" cy="803447"/>
          </a:xfrm>
          <a:prstGeom prst="rect">
            <a:avLst/>
          </a:prstGeom>
          <a:noFill/>
          <a:extLst>
            <a:ext uri="{909E8E84-426E-40DD-AFC4-6F175D3DCCD1}">
              <a14:hiddenFill xmlns:a14="http://schemas.microsoft.com/office/drawing/2010/main">
                <a:solidFill>
                  <a:srgbClr val="FFFFFF"/>
                </a:solidFill>
              </a14:hiddenFill>
            </a:ext>
          </a:extLst>
        </p:spPr>
      </p:pic>
      <p:sp>
        <p:nvSpPr>
          <p:cNvPr id="7" name="Title 6"/>
          <p:cNvSpPr>
            <a:spLocks noGrp="1"/>
          </p:cNvSpPr>
          <p:nvPr>
            <p:ph type="title"/>
          </p:nvPr>
        </p:nvSpPr>
        <p:spPr/>
        <p:txBody>
          <a:bodyPr/>
          <a:lstStyle/>
          <a:p>
            <a:r>
              <a:rPr lang="en-US" dirty="0"/>
              <a:t>Potential Information Flows</a:t>
            </a:r>
          </a:p>
        </p:txBody>
      </p:sp>
      <p:sp>
        <p:nvSpPr>
          <p:cNvPr id="12" name="Right Arrow 11"/>
          <p:cNvSpPr/>
          <p:nvPr/>
        </p:nvSpPr>
        <p:spPr>
          <a:xfrm rot="1298106">
            <a:off x="1131642" y="3258982"/>
            <a:ext cx="2257823" cy="573405"/>
          </a:xfrm>
          <a:prstGeom prst="rightArrow">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ight Arrow 17"/>
          <p:cNvSpPr/>
          <p:nvPr/>
        </p:nvSpPr>
        <p:spPr>
          <a:xfrm rot="8617197">
            <a:off x="4284844" y="2525107"/>
            <a:ext cx="1268730" cy="573405"/>
          </a:xfrm>
          <a:prstGeom prst="rightArrow">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ight Arrow 18"/>
          <p:cNvSpPr/>
          <p:nvPr/>
        </p:nvSpPr>
        <p:spPr>
          <a:xfrm rot="20663401">
            <a:off x="4697865" y="3408137"/>
            <a:ext cx="1769559" cy="573405"/>
          </a:xfrm>
          <a:prstGeom prst="rightArrow">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053" name="Picture 5" descr="C:\Users\Cory\AppData\Local\Microsoft\Windows\Temporary Internet Files\Content.IE5\WZDPHL4N\MP900422425[1].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175182" y="1999343"/>
            <a:ext cx="1025576" cy="1562783"/>
          </a:xfrm>
          <a:prstGeom prst="rect">
            <a:avLst/>
          </a:prstGeom>
          <a:noFill/>
          <a:extLst>
            <a:ext uri="{909E8E84-426E-40DD-AFC4-6F175D3DCCD1}">
              <a14:hiddenFill xmlns:a14="http://schemas.microsoft.com/office/drawing/2010/main">
                <a:solidFill>
                  <a:srgbClr val="FFFFFF"/>
                </a:solidFill>
              </a14:hiddenFill>
            </a:ext>
          </a:extLst>
        </p:spPr>
      </p:pic>
      <p:pic>
        <p:nvPicPr>
          <p:cNvPr id="2055" name="Picture 7" descr="C:\Users\Cory\AppData\Local\Microsoft\Windows\Temporary Internet Files\Content.IE5\WZDPHL4N\MP900409629[1].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63781" y="3941994"/>
            <a:ext cx="781705" cy="1175427"/>
          </a:xfrm>
          <a:prstGeom prst="rect">
            <a:avLst/>
          </a:prstGeom>
          <a:noFill/>
          <a:extLst>
            <a:ext uri="{909E8E84-426E-40DD-AFC4-6F175D3DCCD1}">
              <a14:hiddenFill xmlns:a14="http://schemas.microsoft.com/office/drawing/2010/main">
                <a:solidFill>
                  <a:srgbClr val="FFFFFF"/>
                </a:solidFill>
              </a14:hiddenFill>
            </a:ext>
          </a:extLst>
        </p:spPr>
      </p:pic>
      <p:sp>
        <p:nvSpPr>
          <p:cNvPr id="26" name="Flowchart: Document 25"/>
          <p:cNvSpPr/>
          <p:nvPr/>
        </p:nvSpPr>
        <p:spPr>
          <a:xfrm>
            <a:off x="685299" y="5042069"/>
            <a:ext cx="1424940" cy="857250"/>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IT System Hardening</a:t>
            </a:r>
          </a:p>
        </p:txBody>
      </p:sp>
      <p:sp>
        <p:nvSpPr>
          <p:cNvPr id="27" name="Flowchart: Document 26"/>
          <p:cNvSpPr/>
          <p:nvPr/>
        </p:nvSpPr>
        <p:spPr>
          <a:xfrm>
            <a:off x="6424213" y="5094603"/>
            <a:ext cx="1424940" cy="857250"/>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Manual Shutdown</a:t>
            </a:r>
          </a:p>
        </p:txBody>
      </p:sp>
      <p:sp>
        <p:nvSpPr>
          <p:cNvPr id="28" name="Right Arrow 27"/>
          <p:cNvSpPr/>
          <p:nvPr/>
        </p:nvSpPr>
        <p:spPr>
          <a:xfrm>
            <a:off x="4284844" y="1823400"/>
            <a:ext cx="1029480" cy="573405"/>
          </a:xfrm>
          <a:prstGeom prst="rightArrow">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ight Arrow 28"/>
          <p:cNvSpPr/>
          <p:nvPr/>
        </p:nvSpPr>
        <p:spPr>
          <a:xfrm rot="4267353">
            <a:off x="992736" y="3526792"/>
            <a:ext cx="586832" cy="573405"/>
          </a:xfrm>
          <a:prstGeom prst="rightArrow">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ight Arrow 29"/>
          <p:cNvSpPr/>
          <p:nvPr/>
        </p:nvSpPr>
        <p:spPr>
          <a:xfrm>
            <a:off x="4772102" y="5236525"/>
            <a:ext cx="1690610" cy="573405"/>
          </a:xfrm>
          <a:prstGeom prst="rightArrow">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ight Arrow 30"/>
          <p:cNvSpPr/>
          <p:nvPr/>
        </p:nvSpPr>
        <p:spPr>
          <a:xfrm rot="5400000">
            <a:off x="6639797" y="3643201"/>
            <a:ext cx="735554" cy="573405"/>
          </a:xfrm>
          <a:prstGeom prst="rightArrow">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Flowchart: Document 7"/>
          <p:cNvSpPr/>
          <p:nvPr/>
        </p:nvSpPr>
        <p:spPr>
          <a:xfrm>
            <a:off x="341298" y="2885278"/>
            <a:ext cx="1188720" cy="857250"/>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STIX Incident</a:t>
            </a:r>
          </a:p>
        </p:txBody>
      </p:sp>
      <p:sp>
        <p:nvSpPr>
          <p:cNvPr id="9" name="Flowchart: Document 8"/>
          <p:cNvSpPr/>
          <p:nvPr/>
        </p:nvSpPr>
        <p:spPr>
          <a:xfrm>
            <a:off x="3424004" y="1772943"/>
            <a:ext cx="1188720" cy="857250"/>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NIEM</a:t>
            </a:r>
          </a:p>
          <a:p>
            <a:pPr algn="ctr"/>
            <a:r>
              <a:rPr lang="en-US" sz="1600" dirty="0">
                <a:solidFill>
                  <a:schemeClr val="tx1"/>
                </a:solidFill>
              </a:rPr>
              <a:t>Incident</a:t>
            </a:r>
          </a:p>
        </p:txBody>
      </p:sp>
      <p:sp>
        <p:nvSpPr>
          <p:cNvPr id="16" name="Flowchart: Document 15"/>
          <p:cNvSpPr/>
          <p:nvPr/>
        </p:nvSpPr>
        <p:spPr>
          <a:xfrm>
            <a:off x="5314324" y="1776093"/>
            <a:ext cx="1235786" cy="730248"/>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Arrest Report</a:t>
            </a:r>
          </a:p>
        </p:txBody>
      </p:sp>
      <p:sp>
        <p:nvSpPr>
          <p:cNvPr id="10" name="Flowchart: Document 9"/>
          <p:cNvSpPr/>
          <p:nvPr/>
        </p:nvSpPr>
        <p:spPr>
          <a:xfrm>
            <a:off x="3347162" y="3617974"/>
            <a:ext cx="1424940" cy="956862"/>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solidFill>
              </a:rPr>
              <a:t>Fusion Center</a:t>
            </a:r>
          </a:p>
          <a:p>
            <a:pPr algn="ctr"/>
            <a:r>
              <a:rPr lang="en-US" sz="1400" dirty="0">
                <a:solidFill>
                  <a:schemeClr val="tx1"/>
                </a:solidFill>
              </a:rPr>
              <a:t>Intelligence</a:t>
            </a:r>
          </a:p>
          <a:p>
            <a:pPr algn="ctr"/>
            <a:r>
              <a:rPr lang="en-US" sz="1400" dirty="0">
                <a:solidFill>
                  <a:schemeClr val="tx1"/>
                </a:solidFill>
              </a:rPr>
              <a:t>Report</a:t>
            </a:r>
          </a:p>
        </p:txBody>
      </p:sp>
      <p:sp>
        <p:nvSpPr>
          <p:cNvPr id="13" name="Flowchart: Document 12"/>
          <p:cNvSpPr/>
          <p:nvPr/>
        </p:nvSpPr>
        <p:spPr>
          <a:xfrm>
            <a:off x="6424213" y="2759548"/>
            <a:ext cx="1102775" cy="982980"/>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Tactical Response Unit</a:t>
            </a:r>
          </a:p>
        </p:txBody>
      </p:sp>
      <p:sp>
        <p:nvSpPr>
          <p:cNvPr id="33" name="Flowchart: Document 32"/>
          <p:cNvSpPr/>
          <p:nvPr/>
        </p:nvSpPr>
        <p:spPr>
          <a:xfrm>
            <a:off x="6462712" y="6000750"/>
            <a:ext cx="1424940" cy="857250"/>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Public CAP Warning</a:t>
            </a:r>
          </a:p>
        </p:txBody>
      </p:sp>
      <p:sp>
        <p:nvSpPr>
          <p:cNvPr id="34" name="Right Arrow 33"/>
          <p:cNvSpPr/>
          <p:nvPr/>
        </p:nvSpPr>
        <p:spPr>
          <a:xfrm rot="1151754">
            <a:off x="4628291" y="5599701"/>
            <a:ext cx="1932971" cy="573405"/>
          </a:xfrm>
          <a:prstGeom prst="rightArrow">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058" name="Picture 10" descr="https://encrypted-tbn1.gstatic.com/images?q=tbn:ANd9GcRQt1_42RMuI3mTFnssG7wqPXaxX36ntSoo1vLVVTH6fEjxexKRPw"/>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73608" y="4963545"/>
            <a:ext cx="1572047" cy="1055681"/>
          </a:xfrm>
          <a:prstGeom prst="rect">
            <a:avLst/>
          </a:prstGeom>
          <a:noFill/>
          <a:extLst>
            <a:ext uri="{909E8E84-426E-40DD-AFC4-6F175D3DCCD1}">
              <a14:hiddenFill xmlns:a14="http://schemas.microsoft.com/office/drawing/2010/main">
                <a:solidFill>
                  <a:srgbClr val="FFFFFF"/>
                </a:solidFill>
              </a14:hiddenFill>
            </a:ext>
          </a:extLst>
        </p:spPr>
      </p:pic>
      <p:pic>
        <p:nvPicPr>
          <p:cNvPr id="2059" name="Picture 11" descr="C:\Users\Cory\AppData\Local\Microsoft\Windows\Temporary Internet Files\Content.IE5\I43GK64V\MC900083069[1].wmf"/>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745647" y="5809930"/>
            <a:ext cx="1054817" cy="959508"/>
          </a:xfrm>
          <a:prstGeom prst="rect">
            <a:avLst/>
          </a:prstGeom>
          <a:noFill/>
          <a:extLst>
            <a:ext uri="{909E8E84-426E-40DD-AFC4-6F175D3DCCD1}">
              <a14:hiddenFill xmlns:a14="http://schemas.microsoft.com/office/drawing/2010/main">
                <a:solidFill>
                  <a:srgbClr val="FFFFFF"/>
                </a:solidFill>
              </a14:hiddenFill>
            </a:ext>
          </a:extLst>
        </p:spPr>
      </p:pic>
      <p:sp>
        <p:nvSpPr>
          <p:cNvPr id="35" name="Right Arrow 34"/>
          <p:cNvSpPr/>
          <p:nvPr/>
        </p:nvSpPr>
        <p:spPr>
          <a:xfrm rot="1495978">
            <a:off x="2327619" y="1600378"/>
            <a:ext cx="1154458" cy="573405"/>
          </a:xfrm>
          <a:prstGeom prst="rightArrow">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ight Arrow 10"/>
          <p:cNvSpPr/>
          <p:nvPr/>
        </p:nvSpPr>
        <p:spPr>
          <a:xfrm rot="7239741">
            <a:off x="608736" y="2103696"/>
            <a:ext cx="1148194" cy="573405"/>
          </a:xfrm>
          <a:prstGeom prst="rightArrow">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6" name="Picture 35"/>
          <p:cNvPicPr>
            <a:picLocks noChangeAspect="1"/>
          </p:cNvPicPr>
          <p:nvPr/>
        </p:nvPicPr>
        <p:blipFill>
          <a:blip r:embed="rId9"/>
          <a:stretch>
            <a:fillRect/>
          </a:stretch>
        </p:blipFill>
        <p:spPr>
          <a:xfrm>
            <a:off x="3614511" y="1019953"/>
            <a:ext cx="826620" cy="826620"/>
          </a:xfrm>
          <a:prstGeom prst="rect">
            <a:avLst/>
          </a:prstGeom>
        </p:spPr>
      </p:pic>
      <p:pic>
        <p:nvPicPr>
          <p:cNvPr id="4" name="Picture 3"/>
          <p:cNvPicPr>
            <a:picLocks noChangeAspect="1"/>
          </p:cNvPicPr>
          <p:nvPr/>
        </p:nvPicPr>
        <p:blipFill rotWithShape="1">
          <a:blip r:embed="rId10">
            <a:extLst>
              <a:ext uri="{BEBA8EAE-BF5A-486C-A8C5-ECC9F3942E4B}">
                <a14:imgProps xmlns:a14="http://schemas.microsoft.com/office/drawing/2010/main">
                  <a14:imgLayer r:embed="rId11">
                    <a14:imgEffect>
                      <a14:backgroundRemoval t="1000" b="100000" l="0" r="89773">
                        <a14:foregroundMark x1="65909" y1="47667" x2="65909" y2="47667"/>
                        <a14:foregroundMark x1="65530" y1="43667" x2="65530" y2="43667"/>
                        <a14:foregroundMark x1="67045" y1="39000" x2="67045" y2="39000"/>
                      </a14:backgroundRemoval>
                    </a14:imgEffect>
                  </a14:imgLayer>
                </a14:imgProps>
              </a:ext>
            </a:extLst>
          </a:blip>
          <a:srcRect r="12898"/>
          <a:stretch/>
        </p:blipFill>
        <p:spPr>
          <a:xfrm>
            <a:off x="3749285" y="2815068"/>
            <a:ext cx="615427" cy="802906"/>
          </a:xfrm>
          <a:prstGeom prst="rect">
            <a:avLst/>
          </a:prstGeom>
        </p:spPr>
      </p:pic>
      <p:sp>
        <p:nvSpPr>
          <p:cNvPr id="32" name="Flowchart: Document 7"/>
          <p:cNvSpPr/>
          <p:nvPr/>
        </p:nvSpPr>
        <p:spPr>
          <a:xfrm>
            <a:off x="1360612" y="1120797"/>
            <a:ext cx="1188720" cy="857250"/>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solidFill>
              </a:rPr>
              <a:t>Suspicious Activity Report</a:t>
            </a:r>
          </a:p>
        </p:txBody>
      </p:sp>
      <p:pic>
        <p:nvPicPr>
          <p:cNvPr id="3" name="Picture 2"/>
          <p:cNvPicPr>
            <a:picLocks noChangeAspect="1"/>
          </p:cNvPicPr>
          <p:nvPr/>
        </p:nvPicPr>
        <p:blipFill>
          <a:blip r:embed="rId12">
            <a:extLst>
              <a:ext uri="{BEBA8EAE-BF5A-486C-A8C5-ECC9F3942E4B}">
                <a14:imgProps xmlns:a14="http://schemas.microsoft.com/office/drawing/2010/main">
                  <a14:imgLayer r:embed="rId13">
                    <a14:imgEffect>
                      <a14:backgroundRemoval t="5894" b="100000" l="7450" r="91550"/>
                    </a14:imgEffect>
                  </a14:imgLayer>
                </a14:imgProps>
              </a:ext>
            </a:extLst>
          </a:blip>
          <a:stretch>
            <a:fillRect/>
          </a:stretch>
        </p:blipFill>
        <p:spPr>
          <a:xfrm>
            <a:off x="221704" y="866204"/>
            <a:ext cx="1523782" cy="1202264"/>
          </a:xfrm>
          <a:prstGeom prst="rect">
            <a:avLst/>
          </a:prstGeom>
        </p:spPr>
      </p:pic>
    </p:spTree>
    <p:extLst>
      <p:ext uri="{BB962C8B-B14F-4D97-AF65-F5344CB8AC3E}">
        <p14:creationId xmlns:p14="http://schemas.microsoft.com/office/powerpoint/2010/main" val="7959850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Example - </a:t>
            </a:r>
            <a:r>
              <a:rPr lang="en-US" dirty="0" err="1"/>
              <a:t>Snowmageddon</a:t>
            </a:r>
            <a:endParaRPr lang="en-US" dirty="0"/>
          </a:p>
        </p:txBody>
      </p:sp>
      <p:sp>
        <p:nvSpPr>
          <p:cNvPr id="3" name="TextBox 2"/>
          <p:cNvSpPr txBox="1"/>
          <p:nvPr/>
        </p:nvSpPr>
        <p:spPr>
          <a:xfrm>
            <a:off x="551328" y="3352800"/>
            <a:ext cx="8077199" cy="2308324"/>
          </a:xfrm>
          <a:prstGeom prst="rect">
            <a:avLst/>
          </a:prstGeom>
          <a:noFill/>
        </p:spPr>
        <p:txBody>
          <a:bodyPr wrap="square" rtlCol="0">
            <a:spAutoFit/>
          </a:bodyPr>
          <a:lstStyle/>
          <a:p>
            <a:r>
              <a:rPr lang="en-US" dirty="0"/>
              <a:t>In January 2015 Massachusetts faced the Hazard of major winter storms across the region. Potential Harm from blizzards and winter storms includes negative economic impact, limited road accessibility, restricted emergency management, non-availability of utility, property damage, personal injury and death, and more.  </a:t>
            </a:r>
          </a:p>
          <a:p>
            <a:endParaRPr lang="en-US" dirty="0"/>
          </a:p>
          <a:p>
            <a:r>
              <a:rPr lang="en-US" dirty="0"/>
              <a:t>The onset of a winter storm or blizzard was predicted by the National Weather Service (NWS). </a:t>
            </a:r>
          </a:p>
        </p:txBody>
      </p:sp>
      <p:pic>
        <p:nvPicPr>
          <p:cNvPr id="1026" name="Picture 2" descr="http://d2vo5twcnd9mdi.cloudfront.net/uploads_f9d0588e-d1a2-4ea9-a971-bae1a3f86922-Snomageddon-Banner.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1491"/>
            <a:ext cx="8001000" cy="3131929"/>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p:cNvSpPr>
            <a:spLocks noGrp="1"/>
          </p:cNvSpPr>
          <p:nvPr>
            <p:ph type="ftr" sz="quarter" idx="12"/>
          </p:nvPr>
        </p:nvSpPr>
        <p:spPr/>
        <p:txBody>
          <a:bodyPr/>
          <a:lstStyle/>
          <a:p>
            <a:r>
              <a:rPr lang="en-US" dirty="0"/>
              <a:t>OMG Threat &amp; Risk </a:t>
            </a:r>
          </a:p>
        </p:txBody>
      </p:sp>
      <p:sp>
        <p:nvSpPr>
          <p:cNvPr id="5" name="Slide Number Placeholder 4"/>
          <p:cNvSpPr>
            <a:spLocks noGrp="1"/>
          </p:cNvSpPr>
          <p:nvPr>
            <p:ph type="sldNum" sz="quarter" idx="11"/>
          </p:nvPr>
        </p:nvSpPr>
        <p:spPr/>
        <p:txBody>
          <a:bodyPr/>
          <a:lstStyle/>
          <a:p>
            <a:fld id="{C5349D12-3EF0-44B0-8484-0F10BE0E01DA}" type="slidenum">
              <a:rPr lang="en-US" smtClean="0"/>
              <a:t>21</a:t>
            </a:fld>
            <a:endParaRPr lang="en-US"/>
          </a:p>
        </p:txBody>
      </p:sp>
      <p:sp>
        <p:nvSpPr>
          <p:cNvPr id="6" name="Date Placeholder 5"/>
          <p:cNvSpPr>
            <a:spLocks noGrp="1"/>
          </p:cNvSpPr>
          <p:nvPr>
            <p:ph type="dt" sz="half" idx="10"/>
          </p:nvPr>
        </p:nvSpPr>
        <p:spPr/>
        <p:txBody>
          <a:bodyPr/>
          <a:lstStyle/>
          <a:p>
            <a:r>
              <a:rPr lang="en-US" dirty="0"/>
              <a:t>January 2017</a:t>
            </a:r>
          </a:p>
        </p:txBody>
      </p:sp>
    </p:spTree>
    <p:extLst>
      <p:ext uri="{BB962C8B-B14F-4D97-AF65-F5344CB8AC3E}">
        <p14:creationId xmlns:p14="http://schemas.microsoft.com/office/powerpoint/2010/main" val="4772004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1"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31734" y="3945118"/>
            <a:ext cx="5560449" cy="13126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normAutofit fontScale="90000"/>
          </a:bodyPr>
          <a:lstStyle/>
          <a:p>
            <a:r>
              <a:rPr lang="en-US" dirty="0"/>
              <a:t>Example of structuring risk information</a:t>
            </a:r>
          </a:p>
        </p:txBody>
      </p:sp>
      <p:sp>
        <p:nvSpPr>
          <p:cNvPr id="4" name="TextBox 3"/>
          <p:cNvSpPr txBox="1"/>
          <p:nvPr/>
        </p:nvSpPr>
        <p:spPr>
          <a:xfrm>
            <a:off x="1676400" y="1308315"/>
            <a:ext cx="5562599" cy="923330"/>
          </a:xfrm>
          <a:prstGeom prst="rect">
            <a:avLst/>
          </a:prstGeom>
          <a:noFill/>
        </p:spPr>
        <p:txBody>
          <a:bodyPr wrap="square" rtlCol="0">
            <a:spAutoFit/>
          </a:bodyPr>
          <a:lstStyle/>
          <a:p>
            <a:r>
              <a:rPr lang="en-US" dirty="0"/>
              <a:t>In January 2015 Massachusetts faced the Hazard of major winter storms across the region.</a:t>
            </a:r>
          </a:p>
          <a:p>
            <a:endParaRPr lang="en-US"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44572" y="2667000"/>
            <a:ext cx="3676650" cy="781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Down Arrow 4"/>
          <p:cNvSpPr/>
          <p:nvPr/>
        </p:nvSpPr>
        <p:spPr>
          <a:xfrm>
            <a:off x="2741371" y="1981200"/>
            <a:ext cx="3009900" cy="83615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Is formalized as</a:t>
            </a:r>
          </a:p>
        </p:txBody>
      </p:sp>
      <p:sp>
        <p:nvSpPr>
          <p:cNvPr id="8" name="Down Arrow 7"/>
          <p:cNvSpPr/>
          <p:nvPr/>
        </p:nvSpPr>
        <p:spPr>
          <a:xfrm>
            <a:off x="2784119" y="3448050"/>
            <a:ext cx="3009900" cy="66470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Is defined by</a:t>
            </a:r>
          </a:p>
        </p:txBody>
      </p:sp>
      <p:sp>
        <p:nvSpPr>
          <p:cNvPr id="6" name="Rounded Rectangular Callout 5"/>
          <p:cNvSpPr/>
          <p:nvPr/>
        </p:nvSpPr>
        <p:spPr>
          <a:xfrm>
            <a:off x="125171" y="3965947"/>
            <a:ext cx="2616200" cy="1066800"/>
          </a:xfrm>
          <a:prstGeom prst="wedgeRoundRectCallout">
            <a:avLst>
              <a:gd name="adj1" fmla="val 36687"/>
              <a:gd name="adj2" fmla="val 10753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A data syntax and vocabulary</a:t>
            </a:r>
          </a:p>
        </p:txBody>
      </p:sp>
      <p:sp>
        <p:nvSpPr>
          <p:cNvPr id="9" name="Flowchart: Document 8"/>
          <p:cNvSpPr/>
          <p:nvPr/>
        </p:nvSpPr>
        <p:spPr>
          <a:xfrm>
            <a:off x="1676400" y="5562600"/>
            <a:ext cx="5799317" cy="607557"/>
          </a:xfrm>
          <a:prstGeom prst="flowChartDocumen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t>&lt;</a:t>
            </a:r>
            <a:r>
              <a:rPr lang="en-US" sz="1400" dirty="0" err="1"/>
              <a:t>drn:PotentialDanger</a:t>
            </a:r>
            <a:r>
              <a:rPr lang="en-US" sz="1400" dirty="0"/>
              <a:t>&gt;Major winter storms&lt;/</a:t>
            </a:r>
            <a:r>
              <a:rPr lang="en-US" sz="1400" dirty="0" err="1"/>
              <a:t>drn:PotentialDanger</a:t>
            </a:r>
            <a:r>
              <a:rPr lang="en-US" sz="1400" dirty="0"/>
              <a:t>&gt;</a:t>
            </a:r>
          </a:p>
        </p:txBody>
      </p:sp>
      <p:sp>
        <p:nvSpPr>
          <p:cNvPr id="13" name="Down Arrow 12"/>
          <p:cNvSpPr/>
          <p:nvPr/>
        </p:nvSpPr>
        <p:spPr>
          <a:xfrm>
            <a:off x="2784119" y="4648200"/>
            <a:ext cx="3009900" cy="83615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Maps To</a:t>
            </a:r>
          </a:p>
        </p:txBody>
      </p:sp>
      <p:sp>
        <p:nvSpPr>
          <p:cNvPr id="3" name="Footer Placeholder 2"/>
          <p:cNvSpPr>
            <a:spLocks noGrp="1"/>
          </p:cNvSpPr>
          <p:nvPr>
            <p:ph type="ftr" sz="quarter" idx="12"/>
          </p:nvPr>
        </p:nvSpPr>
        <p:spPr/>
        <p:txBody>
          <a:bodyPr/>
          <a:lstStyle/>
          <a:p>
            <a:r>
              <a:rPr lang="en-US" dirty="0"/>
              <a:t>OMG Threat &amp; Risk </a:t>
            </a:r>
          </a:p>
        </p:txBody>
      </p:sp>
      <p:sp>
        <p:nvSpPr>
          <p:cNvPr id="7" name="Slide Number Placeholder 6"/>
          <p:cNvSpPr>
            <a:spLocks noGrp="1"/>
          </p:cNvSpPr>
          <p:nvPr>
            <p:ph type="sldNum" sz="quarter" idx="11"/>
          </p:nvPr>
        </p:nvSpPr>
        <p:spPr/>
        <p:txBody>
          <a:bodyPr/>
          <a:lstStyle/>
          <a:p>
            <a:fld id="{C5349D12-3EF0-44B0-8484-0F10BE0E01DA}" type="slidenum">
              <a:rPr lang="en-US" smtClean="0"/>
              <a:t>22</a:t>
            </a:fld>
            <a:endParaRPr lang="en-US"/>
          </a:p>
        </p:txBody>
      </p:sp>
      <p:sp>
        <p:nvSpPr>
          <p:cNvPr id="10" name="Date Placeholder 9"/>
          <p:cNvSpPr>
            <a:spLocks noGrp="1"/>
          </p:cNvSpPr>
          <p:nvPr>
            <p:ph type="dt" sz="half" idx="10"/>
          </p:nvPr>
        </p:nvSpPr>
        <p:spPr/>
        <p:txBody>
          <a:bodyPr/>
          <a:lstStyle/>
          <a:p>
            <a:r>
              <a:rPr lang="en-US" dirty="0"/>
              <a:t>January 2017</a:t>
            </a:r>
          </a:p>
        </p:txBody>
      </p:sp>
    </p:spTree>
    <p:extLst>
      <p:ext uri="{BB962C8B-B14F-4D97-AF65-F5344CB8AC3E}">
        <p14:creationId xmlns:p14="http://schemas.microsoft.com/office/powerpoint/2010/main" val="32111980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 Potential Storm? Who said this?</a:t>
            </a:r>
          </a:p>
        </p:txBody>
      </p:sp>
      <p:pic>
        <p:nvPicPr>
          <p:cNvPr id="3" name="Picture -410558100.jpg" descr="-410558100.jpg"/>
          <p:cNvPicPr preferRelativeResize="0">
            <a:picLocks/>
          </p:cNvPicPr>
          <p:nvPr/>
        </p:nvPicPr>
        <p:blipFill>
          <a:blip r:embed="rId2" cstate="print"/>
          <a:stretch>
            <a:fillRect/>
          </a:stretch>
        </p:blipFill>
        <p:spPr>
          <a:xfrm>
            <a:off x="1143000" y="1219200"/>
            <a:ext cx="6934200" cy="5181600"/>
          </a:xfrm>
          <a:prstGeom prst="rect">
            <a:avLst/>
          </a:prstGeom>
        </p:spPr>
      </p:pic>
      <p:sp>
        <p:nvSpPr>
          <p:cNvPr id="4" name="Footer Placeholder 3"/>
          <p:cNvSpPr>
            <a:spLocks noGrp="1"/>
          </p:cNvSpPr>
          <p:nvPr>
            <p:ph type="ftr" sz="quarter" idx="12"/>
          </p:nvPr>
        </p:nvSpPr>
        <p:spPr/>
        <p:txBody>
          <a:bodyPr/>
          <a:lstStyle/>
          <a:p>
            <a:r>
              <a:rPr lang="en-US" dirty="0"/>
              <a:t>OMG Threat &amp; Risk </a:t>
            </a:r>
          </a:p>
        </p:txBody>
      </p:sp>
      <p:sp>
        <p:nvSpPr>
          <p:cNvPr id="5" name="Slide Number Placeholder 4"/>
          <p:cNvSpPr>
            <a:spLocks noGrp="1"/>
          </p:cNvSpPr>
          <p:nvPr>
            <p:ph type="sldNum" sz="quarter" idx="11"/>
          </p:nvPr>
        </p:nvSpPr>
        <p:spPr/>
        <p:txBody>
          <a:bodyPr/>
          <a:lstStyle/>
          <a:p>
            <a:fld id="{C5349D12-3EF0-44B0-8484-0F10BE0E01DA}" type="slidenum">
              <a:rPr lang="en-US" smtClean="0"/>
              <a:t>23</a:t>
            </a:fld>
            <a:endParaRPr lang="en-US"/>
          </a:p>
        </p:txBody>
      </p:sp>
      <p:sp>
        <p:nvSpPr>
          <p:cNvPr id="6" name="Date Placeholder 5"/>
          <p:cNvSpPr>
            <a:spLocks noGrp="1"/>
          </p:cNvSpPr>
          <p:nvPr>
            <p:ph type="dt" sz="half" idx="10"/>
          </p:nvPr>
        </p:nvSpPr>
        <p:spPr/>
        <p:txBody>
          <a:bodyPr/>
          <a:lstStyle/>
          <a:p>
            <a:r>
              <a:rPr lang="en-US" dirty="0"/>
              <a:t>January 2017</a:t>
            </a:r>
          </a:p>
        </p:txBody>
      </p:sp>
    </p:spTree>
    <p:extLst>
      <p:ext uri="{BB962C8B-B14F-4D97-AF65-F5344CB8AC3E}">
        <p14:creationId xmlns:p14="http://schemas.microsoft.com/office/powerpoint/2010/main" val="19030176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Precepts</a:t>
            </a:r>
          </a:p>
        </p:txBody>
      </p:sp>
      <p:sp>
        <p:nvSpPr>
          <p:cNvPr id="3" name="Content Placeholder 2"/>
          <p:cNvSpPr>
            <a:spLocks noGrp="1"/>
          </p:cNvSpPr>
          <p:nvPr>
            <p:ph sz="half" idx="1"/>
          </p:nvPr>
        </p:nvSpPr>
        <p:spPr/>
        <p:txBody>
          <a:bodyPr>
            <a:normAutofit fontScale="92500" lnSpcReduction="10000"/>
          </a:bodyPr>
          <a:lstStyle/>
          <a:p>
            <a:r>
              <a:rPr lang="en-US" dirty="0"/>
              <a:t>The purpose/organizational/technology specific schema will not (should not) go away</a:t>
            </a:r>
          </a:p>
          <a:p>
            <a:r>
              <a:rPr lang="en-US" dirty="0"/>
              <a:t>A “one size fits all” solution will not work</a:t>
            </a:r>
          </a:p>
          <a:p>
            <a:pPr lvl="1"/>
            <a:r>
              <a:rPr lang="en-US" dirty="0"/>
              <a:t>There will be no one technology</a:t>
            </a:r>
          </a:p>
          <a:p>
            <a:pPr lvl="1"/>
            <a:r>
              <a:rPr lang="en-US" dirty="0"/>
              <a:t>There will be no one terminology or language</a:t>
            </a:r>
          </a:p>
          <a:p>
            <a:pPr lvl="1"/>
            <a:r>
              <a:rPr lang="en-US" dirty="0"/>
              <a:t>There will be no one data structure for threats and risks</a:t>
            </a:r>
          </a:p>
          <a:p>
            <a:r>
              <a:rPr lang="en-US" dirty="0"/>
              <a:t>Our focus is </a:t>
            </a:r>
            <a:r>
              <a:rPr lang="en-US" u="sng" dirty="0"/>
              <a:t>federation</a:t>
            </a:r>
          </a:p>
          <a:p>
            <a:pPr lvl="1"/>
            <a:r>
              <a:rPr lang="en-US" dirty="0"/>
              <a:t>Understanding the concepts behind the schema</a:t>
            </a:r>
          </a:p>
          <a:p>
            <a:pPr lvl="1"/>
            <a:r>
              <a:rPr lang="en-US" dirty="0"/>
              <a:t>Mapping them to/through a common conceptual model</a:t>
            </a:r>
          </a:p>
          <a:p>
            <a:pPr lvl="1"/>
            <a:r>
              <a:rPr lang="en-US" dirty="0"/>
              <a:t>Enabling interoperability by bridging between the specific schema</a:t>
            </a:r>
          </a:p>
          <a:p>
            <a:pPr lvl="1"/>
            <a:r>
              <a:rPr lang="en-US" dirty="0"/>
              <a:t>Supporting integration and coordination of mitigation and response capabilities</a:t>
            </a:r>
          </a:p>
        </p:txBody>
      </p:sp>
    </p:spTree>
    <p:extLst>
      <p:ext uri="{BB962C8B-B14F-4D97-AF65-F5344CB8AC3E}">
        <p14:creationId xmlns:p14="http://schemas.microsoft.com/office/powerpoint/2010/main" val="24595665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62125"/>
            <a:ext cx="8016240" cy="951569"/>
          </a:xfrm>
        </p:spPr>
        <p:txBody>
          <a:bodyPr>
            <a:normAutofit fontScale="90000"/>
          </a:bodyPr>
          <a:lstStyle/>
          <a:p>
            <a:r>
              <a:rPr lang="en-US" dirty="0"/>
              <a:t>Core Concept: Comprehending Planned and Unplanned Threats</a:t>
            </a:r>
          </a:p>
        </p:txBody>
      </p:sp>
      <p:sp>
        <p:nvSpPr>
          <p:cNvPr id="3" name="Content Placeholder 2"/>
          <p:cNvSpPr>
            <a:spLocks noGrp="1"/>
          </p:cNvSpPr>
          <p:nvPr>
            <p:ph sz="half" idx="1"/>
          </p:nvPr>
        </p:nvSpPr>
        <p:spPr/>
        <p:txBody>
          <a:bodyPr>
            <a:normAutofit/>
          </a:bodyPr>
          <a:lstStyle/>
          <a:p>
            <a:r>
              <a:rPr lang="en-US" dirty="0"/>
              <a:t>“All hazards” include man-made and natural disasters/system failures</a:t>
            </a:r>
          </a:p>
          <a:p>
            <a:pPr lvl="1"/>
            <a:r>
              <a:rPr lang="en-US" dirty="0"/>
              <a:t>There is not always an actor involved (e.g. hurricane, system malfunction)</a:t>
            </a:r>
          </a:p>
          <a:p>
            <a:r>
              <a:rPr lang="en-US" dirty="0"/>
              <a:t>Intentional threat actors are not the only source of threats</a:t>
            </a:r>
          </a:p>
          <a:p>
            <a:pPr lvl="1"/>
            <a:r>
              <a:rPr lang="en-US" dirty="0"/>
              <a:t>Non-malicious actors may constitute significant threat (e.g. spear-phishing victim, power plant operator)</a:t>
            </a:r>
          </a:p>
          <a:p>
            <a:pPr lvl="1"/>
            <a:r>
              <a:rPr lang="en-US" dirty="0"/>
              <a:t>Defenders (e.g. system admins, law enforcement, medical staff) are also actors with defensive plans</a:t>
            </a:r>
          </a:p>
          <a:p>
            <a:pPr lvl="1"/>
            <a:r>
              <a:rPr lang="en-US" dirty="0"/>
              <a:t>Victims are actors as well</a:t>
            </a:r>
          </a:p>
        </p:txBody>
      </p:sp>
    </p:spTree>
    <p:extLst>
      <p:ext uri="{BB962C8B-B14F-4D97-AF65-F5344CB8AC3E}">
        <p14:creationId xmlns:p14="http://schemas.microsoft.com/office/powerpoint/2010/main" val="669902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3" name="Picture 9" descr="http://media4.picsearch.com/is?Dd9p29yqStp5xNeCYttYqEmOkm-cEo34fAij0YSChfU&amp;height=19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33063" y="2666064"/>
            <a:ext cx="3248025" cy="1819275"/>
          </a:xfrm>
          <a:prstGeom prst="rect">
            <a:avLst/>
          </a:prstGeom>
          <a:noFill/>
          <a:effectLst>
            <a:softEdge rad="152400"/>
          </a:effectLst>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464848" y="229314"/>
            <a:ext cx="8016240" cy="951569"/>
          </a:xfrm>
        </p:spPr>
        <p:txBody>
          <a:bodyPr>
            <a:normAutofit fontScale="90000"/>
          </a:bodyPr>
          <a:lstStyle/>
          <a:p>
            <a:r>
              <a:rPr lang="en-US" dirty="0"/>
              <a:t>Core Concept: Attacker/Defender Symmetry</a:t>
            </a:r>
          </a:p>
        </p:txBody>
      </p:sp>
      <p:sp>
        <p:nvSpPr>
          <p:cNvPr id="3" name="Content Placeholder 2"/>
          <p:cNvSpPr>
            <a:spLocks noGrp="1"/>
          </p:cNvSpPr>
          <p:nvPr>
            <p:ph sz="half" idx="1"/>
          </p:nvPr>
        </p:nvSpPr>
        <p:spPr>
          <a:xfrm>
            <a:off x="457200" y="1453931"/>
            <a:ext cx="4300415" cy="4499830"/>
          </a:xfrm>
        </p:spPr>
        <p:txBody>
          <a:bodyPr>
            <a:normAutofit fontScale="85000" lnSpcReduction="20000"/>
          </a:bodyPr>
          <a:lstStyle/>
          <a:p>
            <a:r>
              <a:rPr lang="en-US" dirty="0"/>
              <a:t>Attack perspective:</a:t>
            </a:r>
          </a:p>
          <a:p>
            <a:pPr lvl="1"/>
            <a:r>
              <a:rPr lang="en-US" dirty="0"/>
              <a:t>Defender: Attackers/hazards are threats</a:t>
            </a:r>
          </a:p>
          <a:p>
            <a:pPr lvl="1"/>
            <a:r>
              <a:rPr lang="en-US" dirty="0"/>
              <a:t>Attacker: Targets are opportunities</a:t>
            </a:r>
          </a:p>
          <a:p>
            <a:r>
              <a:rPr lang="en-US" dirty="0"/>
              <a:t>Defense perspective: </a:t>
            </a:r>
          </a:p>
          <a:p>
            <a:pPr lvl="1"/>
            <a:r>
              <a:rPr lang="en-US" dirty="0"/>
              <a:t>Attacker: Successful defense is a threat to the intentions/objectives</a:t>
            </a:r>
          </a:p>
          <a:p>
            <a:pPr lvl="1"/>
            <a:r>
              <a:rPr lang="en-US" dirty="0"/>
              <a:t>Defender: Maintaining effective defensive posture is an opportunity</a:t>
            </a:r>
          </a:p>
          <a:p>
            <a:r>
              <a:rPr lang="en-US" dirty="0"/>
              <a:t>Threat vs. Opportunity is in the eye of the emoticon – it is not sufficient to create static classifications</a:t>
            </a:r>
          </a:p>
          <a:p>
            <a:endParaRPr lang="en-US" sz="2000" dirty="0"/>
          </a:p>
        </p:txBody>
      </p:sp>
      <p:sp>
        <p:nvSpPr>
          <p:cNvPr id="5" name="Rounded Rectangle 4"/>
          <p:cNvSpPr/>
          <p:nvPr/>
        </p:nvSpPr>
        <p:spPr>
          <a:xfrm>
            <a:off x="6816479" y="3260244"/>
            <a:ext cx="2110154" cy="630913"/>
          </a:xfrm>
          <a:prstGeom prst="roundRect">
            <a:avLst/>
          </a:prstGeom>
          <a:solidFill>
            <a:schemeClr val="bg1">
              <a:lumMod val="95000"/>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2"/>
                </a:solidFill>
              </a:rPr>
              <a:t>Capability to disrupt the power grid</a:t>
            </a:r>
          </a:p>
        </p:txBody>
      </p:sp>
      <p:sp>
        <p:nvSpPr>
          <p:cNvPr id="6" name="Oval Callout 5"/>
          <p:cNvSpPr/>
          <p:nvPr/>
        </p:nvSpPr>
        <p:spPr>
          <a:xfrm>
            <a:off x="6816479" y="2303774"/>
            <a:ext cx="1867902" cy="637907"/>
          </a:xfrm>
          <a:prstGeom prst="wedgeEllipseCallout">
            <a:avLst>
              <a:gd name="adj1" fmla="val -73728"/>
              <a:gd name="adj2" fmla="val -118503"/>
            </a:avLst>
          </a:prstGeom>
          <a:solidFill>
            <a:schemeClr val="tx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t>Opportunity!</a:t>
            </a:r>
          </a:p>
        </p:txBody>
      </p:sp>
      <p:sp>
        <p:nvSpPr>
          <p:cNvPr id="10" name="Oval Callout 9"/>
          <p:cNvSpPr/>
          <p:nvPr/>
        </p:nvSpPr>
        <p:spPr>
          <a:xfrm>
            <a:off x="5327140" y="4285103"/>
            <a:ext cx="1361527" cy="754258"/>
          </a:xfrm>
          <a:prstGeom prst="wedgeEllipseCallout">
            <a:avLst>
              <a:gd name="adj1" fmla="val 101851"/>
              <a:gd name="adj2" fmla="val 35509"/>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t>Threat!</a:t>
            </a:r>
          </a:p>
        </p:txBody>
      </p:sp>
      <p:pic>
        <p:nvPicPr>
          <p:cNvPr id="13" name="Picture 12"/>
          <p:cNvPicPr>
            <a:picLocks noChangeAspect="1"/>
          </p:cNvPicPr>
          <p:nvPr/>
        </p:nvPicPr>
        <p:blipFill>
          <a:blip r:embed="rId4"/>
          <a:stretch>
            <a:fillRect/>
          </a:stretch>
        </p:blipFill>
        <p:spPr>
          <a:xfrm>
            <a:off x="7155987" y="4493081"/>
            <a:ext cx="1625600" cy="1625600"/>
          </a:xfrm>
          <a:prstGeom prst="rect">
            <a:avLst/>
          </a:prstGeom>
        </p:spPr>
      </p:pic>
      <p:pic>
        <p:nvPicPr>
          <p:cNvPr id="14" name="Picture 13"/>
          <p:cNvPicPr>
            <a:picLocks noChangeAspect="1"/>
          </p:cNvPicPr>
          <p:nvPr/>
        </p:nvPicPr>
        <p:blipFill>
          <a:blip r:embed="rId5"/>
          <a:stretch>
            <a:fillRect/>
          </a:stretch>
        </p:blipFill>
        <p:spPr>
          <a:xfrm>
            <a:off x="4757615" y="1040464"/>
            <a:ext cx="1625600" cy="1625600"/>
          </a:xfrm>
          <a:prstGeom prst="rect">
            <a:avLst/>
          </a:prstGeom>
        </p:spPr>
      </p:pic>
    </p:spTree>
    <p:extLst>
      <p:ext uri="{BB962C8B-B14F-4D97-AF65-F5344CB8AC3E}">
        <p14:creationId xmlns:p14="http://schemas.microsoft.com/office/powerpoint/2010/main" val="25872977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p:cNvSpPr>
            <a:spLocks noGrp="1"/>
          </p:cNvSpPr>
          <p:nvPr>
            <p:ph type="subTitle" idx="1"/>
          </p:nvPr>
        </p:nvSpPr>
        <p:spPr/>
        <p:txBody>
          <a:bodyPr/>
          <a:lstStyle/>
          <a:p>
            <a:endParaRPr lang="en-US"/>
          </a:p>
        </p:txBody>
      </p:sp>
      <p:sp>
        <p:nvSpPr>
          <p:cNvPr id="4" name="Title 3"/>
          <p:cNvSpPr>
            <a:spLocks noGrp="1"/>
          </p:cNvSpPr>
          <p:nvPr>
            <p:ph type="title"/>
          </p:nvPr>
        </p:nvSpPr>
        <p:spPr/>
        <p:txBody>
          <a:bodyPr/>
          <a:lstStyle/>
          <a:p>
            <a:r>
              <a:rPr lang="en-US" dirty="0"/>
              <a:t>Understanding the models</a:t>
            </a:r>
          </a:p>
        </p:txBody>
      </p:sp>
      <p:sp>
        <p:nvSpPr>
          <p:cNvPr id="2" name="Footer Placeholder 1"/>
          <p:cNvSpPr>
            <a:spLocks noGrp="1"/>
          </p:cNvSpPr>
          <p:nvPr>
            <p:ph type="ftr" sz="quarter" idx="12"/>
          </p:nvPr>
        </p:nvSpPr>
        <p:spPr/>
        <p:txBody>
          <a:bodyPr/>
          <a:lstStyle/>
          <a:p>
            <a:r>
              <a:rPr lang="en-US" dirty="0"/>
              <a:t>OMG Threat &amp; Risk </a:t>
            </a:r>
          </a:p>
        </p:txBody>
      </p:sp>
      <p:sp>
        <p:nvSpPr>
          <p:cNvPr id="3" name="Slide Number Placeholder 2"/>
          <p:cNvSpPr>
            <a:spLocks noGrp="1"/>
          </p:cNvSpPr>
          <p:nvPr>
            <p:ph type="sldNum" sz="quarter" idx="11"/>
          </p:nvPr>
        </p:nvSpPr>
        <p:spPr/>
        <p:txBody>
          <a:bodyPr/>
          <a:lstStyle/>
          <a:p>
            <a:fld id="{C5349D12-3EF0-44B0-8484-0F10BE0E01DA}" type="slidenum">
              <a:rPr lang="en-US" smtClean="0"/>
              <a:t>27</a:t>
            </a:fld>
            <a:endParaRPr lang="en-US"/>
          </a:p>
        </p:txBody>
      </p:sp>
      <p:sp>
        <p:nvSpPr>
          <p:cNvPr id="6" name="Date Placeholder 5"/>
          <p:cNvSpPr>
            <a:spLocks noGrp="1"/>
          </p:cNvSpPr>
          <p:nvPr>
            <p:ph type="dt" sz="half" idx="10"/>
          </p:nvPr>
        </p:nvSpPr>
        <p:spPr/>
        <p:txBody>
          <a:bodyPr/>
          <a:lstStyle/>
          <a:p>
            <a:r>
              <a:rPr lang="en-US" dirty="0"/>
              <a:t>January 2017</a:t>
            </a:r>
          </a:p>
        </p:txBody>
      </p:sp>
    </p:spTree>
    <p:extLst>
      <p:ext uri="{BB962C8B-B14F-4D97-AF65-F5344CB8AC3E}">
        <p14:creationId xmlns:p14="http://schemas.microsoft.com/office/powerpoint/2010/main" val="240598514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sz="quarter" idx="13"/>
          </p:nvPr>
        </p:nvSpPr>
        <p:spPr/>
        <p:txBody>
          <a:bodyPr>
            <a:normAutofit lnSpcReduction="10000"/>
          </a:bodyPr>
          <a:lstStyle/>
          <a:p>
            <a:r>
              <a:rPr lang="en-US" dirty="0">
                <a:solidFill>
                  <a:srgbClr val="C00000"/>
                </a:solidFill>
              </a:rPr>
              <a:t>Conceptual models</a:t>
            </a:r>
          </a:p>
          <a:p>
            <a:pPr marL="285750" indent="-285750">
              <a:buFont typeface="Arial" panose="020B0604020202020204" pitchFamily="34" charset="0"/>
              <a:buChar char="•"/>
            </a:pPr>
            <a:r>
              <a:rPr lang="en-US" dirty="0"/>
              <a:t>Defines the terms and concepts of the threat &amp; risk domain as a semantic model. Conceptual models can also be transformed to ontologies.</a:t>
            </a:r>
          </a:p>
          <a:p>
            <a:r>
              <a:rPr lang="en-US" dirty="0">
                <a:solidFill>
                  <a:srgbClr val="C00000"/>
                </a:solidFill>
              </a:rPr>
              <a:t>Data models</a:t>
            </a:r>
          </a:p>
          <a:p>
            <a:pPr marL="285750" indent="-285750">
              <a:buFont typeface="Arial" panose="020B0604020202020204" pitchFamily="34" charset="0"/>
              <a:buChar char="•"/>
            </a:pPr>
            <a:r>
              <a:rPr lang="en-US" dirty="0"/>
              <a:t>Represents specific logical or physical data schema for a specific purpose – more concrete and structured. </a:t>
            </a:r>
          </a:p>
          <a:p>
            <a:pPr marL="285750" indent="-285750">
              <a:buFont typeface="Arial" panose="020B0604020202020204" pitchFamily="34" charset="0"/>
              <a:buChar char="•"/>
            </a:pPr>
            <a:r>
              <a:rPr lang="en-US" dirty="0"/>
              <a:t>Data models are a direct representation of some kind of schema, e.g. XML Schema, SQL Schema or RDF Schema.</a:t>
            </a:r>
          </a:p>
          <a:p>
            <a:r>
              <a:rPr lang="en-US" dirty="0">
                <a:solidFill>
                  <a:srgbClr val="C00000"/>
                </a:solidFill>
              </a:rPr>
              <a:t>Mappings</a:t>
            </a:r>
          </a:p>
          <a:p>
            <a:pPr marL="285750" indent="-285750">
              <a:buFont typeface="Arial" panose="020B0604020202020204" pitchFamily="34" charset="0"/>
              <a:buChar char="•"/>
            </a:pPr>
            <a:r>
              <a:rPr lang="en-US" dirty="0"/>
              <a:t>Mappings relate a data model to one or more conceptual models to provide for automated transformation and federation of information in these deferent formats. </a:t>
            </a:r>
          </a:p>
          <a:p>
            <a:pPr marL="285750" indent="-285750">
              <a:buFont typeface="Arial" panose="020B0604020202020204" pitchFamily="34" charset="0"/>
              <a:buChar char="•"/>
            </a:pPr>
            <a:r>
              <a:rPr lang="en-US" dirty="0"/>
              <a:t>The conceptual models become the “pivot point” between multiple data representations of the same and related concepts.</a:t>
            </a:r>
          </a:p>
        </p:txBody>
      </p:sp>
      <p:sp>
        <p:nvSpPr>
          <p:cNvPr id="7" name="Title 6"/>
          <p:cNvSpPr>
            <a:spLocks noGrp="1"/>
          </p:cNvSpPr>
          <p:nvPr>
            <p:ph type="title"/>
          </p:nvPr>
        </p:nvSpPr>
        <p:spPr/>
        <p:txBody>
          <a:bodyPr/>
          <a:lstStyle/>
          <a:p>
            <a:r>
              <a:rPr lang="en-US" dirty="0"/>
              <a:t>Kinds of models</a:t>
            </a:r>
          </a:p>
        </p:txBody>
      </p:sp>
      <p:sp>
        <p:nvSpPr>
          <p:cNvPr id="2" name="Footer Placeholder 1"/>
          <p:cNvSpPr>
            <a:spLocks noGrp="1"/>
          </p:cNvSpPr>
          <p:nvPr>
            <p:ph type="ftr" sz="quarter" idx="16"/>
          </p:nvPr>
        </p:nvSpPr>
        <p:spPr/>
        <p:txBody>
          <a:bodyPr/>
          <a:lstStyle/>
          <a:p>
            <a:r>
              <a:rPr lang="en-US" dirty="0"/>
              <a:t>OMG Threat &amp; Risk </a:t>
            </a:r>
          </a:p>
        </p:txBody>
      </p:sp>
      <p:sp>
        <p:nvSpPr>
          <p:cNvPr id="6" name="Slide Number Placeholder 5"/>
          <p:cNvSpPr>
            <a:spLocks noGrp="1"/>
          </p:cNvSpPr>
          <p:nvPr>
            <p:ph type="sldNum" sz="quarter" idx="15"/>
          </p:nvPr>
        </p:nvSpPr>
        <p:spPr/>
        <p:txBody>
          <a:bodyPr/>
          <a:lstStyle/>
          <a:p>
            <a:fld id="{C5349D12-3EF0-44B0-8484-0F10BE0E01DA}" type="slidenum">
              <a:rPr lang="en-US" smtClean="0"/>
              <a:t>28</a:t>
            </a:fld>
            <a:endParaRPr lang="en-US"/>
          </a:p>
        </p:txBody>
      </p:sp>
      <p:sp>
        <p:nvSpPr>
          <p:cNvPr id="9" name="Date Placeholder 8"/>
          <p:cNvSpPr>
            <a:spLocks noGrp="1"/>
          </p:cNvSpPr>
          <p:nvPr>
            <p:ph type="dt" sz="half" idx="14"/>
          </p:nvPr>
        </p:nvSpPr>
        <p:spPr/>
        <p:txBody>
          <a:bodyPr/>
          <a:lstStyle/>
          <a:p>
            <a:r>
              <a:rPr lang="en-US" dirty="0"/>
              <a:t>January 2017</a:t>
            </a:r>
          </a:p>
        </p:txBody>
      </p:sp>
    </p:spTree>
    <p:extLst>
      <p:ext uri="{BB962C8B-B14F-4D97-AF65-F5344CB8AC3E}">
        <p14:creationId xmlns:p14="http://schemas.microsoft.com/office/powerpoint/2010/main" val="36721915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4294967295"/>
          </p:nvPr>
        </p:nvSpPr>
        <p:spPr>
          <a:xfrm>
            <a:off x="352426" y="1463040"/>
            <a:ext cx="3886200" cy="4709160"/>
          </a:xfrm>
          <a:prstGeom prst="rect">
            <a:avLst/>
          </a:prstGeom>
        </p:spPr>
        <p:txBody>
          <a:bodyPr>
            <a:normAutofit fontScale="85000" lnSpcReduction="20000"/>
          </a:bodyPr>
          <a:lstStyle/>
          <a:p>
            <a:r>
              <a:rPr lang="en-US" dirty="0"/>
              <a:t>Data representations (Schema &amp; Instances)</a:t>
            </a:r>
          </a:p>
          <a:p>
            <a:pPr marL="285750" indent="-285750">
              <a:buFont typeface="Arial" panose="020B0604020202020204" pitchFamily="34" charset="0"/>
              <a:buChar char="•"/>
            </a:pPr>
            <a:r>
              <a:rPr lang="en-US" dirty="0"/>
              <a:t>Model data for a purpose using a technology</a:t>
            </a:r>
          </a:p>
          <a:p>
            <a:pPr marL="285750" indent="-285750">
              <a:buFont typeface="Arial" panose="020B0604020202020204" pitchFamily="34" charset="0"/>
              <a:buChar char="•"/>
            </a:pPr>
            <a:r>
              <a:rPr lang="en-US" dirty="0"/>
              <a:t>“Instances” are data structures (e.g. SQL tables or XML documents) – “facts” about the things in the world from some perspective</a:t>
            </a:r>
          </a:p>
          <a:p>
            <a:r>
              <a:rPr lang="en-US" dirty="0"/>
              <a:t>Conceptual Domain Models (CDM)</a:t>
            </a:r>
          </a:p>
          <a:p>
            <a:pPr marL="285750" indent="-285750">
              <a:buFont typeface="Arial" panose="020B0604020202020204" pitchFamily="34" charset="0"/>
              <a:buChar char="•"/>
            </a:pPr>
            <a:r>
              <a:rPr lang="en-US" dirty="0"/>
              <a:t>A conception of the world by a group of stakeholders – less purpose specific</a:t>
            </a:r>
          </a:p>
          <a:p>
            <a:pPr marL="285750" indent="-285750">
              <a:buFont typeface="Arial" panose="020B0604020202020204" pitchFamily="34" charset="0"/>
              <a:buChar char="•"/>
            </a:pPr>
            <a:r>
              <a:rPr lang="en-US" dirty="0"/>
              <a:t>“Instances” are things in the world – so can’t be in models</a:t>
            </a:r>
          </a:p>
          <a:p>
            <a:r>
              <a:rPr lang="en-US" dirty="0"/>
              <a:t>Using abstraction, we can have multiple </a:t>
            </a:r>
            <a:r>
              <a:rPr lang="en-US" dirty="0">
                <a:solidFill>
                  <a:srgbClr val="FF0000"/>
                </a:solidFill>
              </a:rPr>
              <a:t>representations</a:t>
            </a:r>
            <a:r>
              <a:rPr lang="en-US" dirty="0"/>
              <a:t> of facts about the world in different data structures and technologies</a:t>
            </a:r>
          </a:p>
          <a:p>
            <a:r>
              <a:rPr lang="en-US" dirty="0">
                <a:solidFill>
                  <a:srgbClr val="FF0000"/>
                </a:solidFill>
              </a:rPr>
              <a:t>Rules</a:t>
            </a:r>
            <a:r>
              <a:rPr lang="en-US" dirty="0"/>
              <a:t> define how domain concepts can be represented in a particular form – rules can be simple and generic or heavyweight and specific, depending on the representation.</a:t>
            </a:r>
          </a:p>
          <a:p>
            <a:endParaRPr lang="en-US" dirty="0"/>
          </a:p>
        </p:txBody>
      </p:sp>
      <p:sp>
        <p:nvSpPr>
          <p:cNvPr id="6" name="Title 5"/>
          <p:cNvSpPr>
            <a:spLocks noGrp="1"/>
          </p:cNvSpPr>
          <p:nvPr>
            <p:ph type="title"/>
          </p:nvPr>
        </p:nvSpPr>
        <p:spPr/>
        <p:txBody>
          <a:bodyPr>
            <a:normAutofit fontScale="90000"/>
          </a:bodyPr>
          <a:lstStyle/>
          <a:p>
            <a:r>
              <a:rPr lang="en-US" dirty="0"/>
              <a:t>Pivoting Through a Conceptual Model</a:t>
            </a:r>
          </a:p>
        </p:txBody>
      </p:sp>
      <p:sp>
        <p:nvSpPr>
          <p:cNvPr id="9" name="U-Turn Arrow 8"/>
          <p:cNvSpPr/>
          <p:nvPr/>
        </p:nvSpPr>
        <p:spPr>
          <a:xfrm flipV="1">
            <a:off x="5031988" y="2133600"/>
            <a:ext cx="3505200" cy="3124200"/>
          </a:xfrm>
          <a:prstGeom prst="uturn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Flowchart: Document 9"/>
          <p:cNvSpPr/>
          <p:nvPr/>
        </p:nvSpPr>
        <p:spPr>
          <a:xfrm>
            <a:off x="4536688" y="1295400"/>
            <a:ext cx="1752600" cy="1066800"/>
          </a:xfrm>
          <a:prstGeom prst="flowChartDocument">
            <a:avLst/>
          </a:prstGeom>
          <a:solidFill>
            <a:schemeClr val="accent2">
              <a:lumMod val="40000"/>
              <a:lumOff val="60000"/>
              <a:alpha val="7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25000"/>
                  </a:schemeClr>
                </a:solidFill>
              </a:rPr>
              <a:t>“Source”</a:t>
            </a:r>
          </a:p>
          <a:p>
            <a:pPr algn="ctr"/>
            <a:r>
              <a:rPr lang="en-US" dirty="0">
                <a:solidFill>
                  <a:schemeClr val="bg2">
                    <a:lumMod val="25000"/>
                  </a:schemeClr>
                </a:solidFill>
              </a:rPr>
              <a:t>Data</a:t>
            </a:r>
          </a:p>
          <a:p>
            <a:pPr algn="ctr"/>
            <a:r>
              <a:rPr lang="en-US" dirty="0">
                <a:solidFill>
                  <a:schemeClr val="bg2">
                    <a:lumMod val="25000"/>
                  </a:schemeClr>
                </a:solidFill>
              </a:rPr>
              <a:t>Representation</a:t>
            </a:r>
          </a:p>
        </p:txBody>
      </p:sp>
      <p:sp>
        <p:nvSpPr>
          <p:cNvPr id="12" name="Flowchart: Alternate Process 11"/>
          <p:cNvSpPr/>
          <p:nvPr/>
        </p:nvSpPr>
        <p:spPr>
          <a:xfrm>
            <a:off x="4691876" y="4456771"/>
            <a:ext cx="3845312" cy="1524000"/>
          </a:xfrm>
          <a:prstGeom prst="flowChartAlternateProcess">
            <a:avLst/>
          </a:prstGeom>
          <a:solidFill>
            <a:srgbClr val="FFC000">
              <a:alpha val="72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25000"/>
                  </a:schemeClr>
                </a:solidFill>
              </a:rPr>
              <a:t>Conceptual Domain Models</a:t>
            </a:r>
          </a:p>
          <a:p>
            <a:pPr algn="ctr"/>
            <a:r>
              <a:rPr lang="en-US" dirty="0">
                <a:solidFill>
                  <a:schemeClr val="bg2">
                    <a:lumMod val="25000"/>
                  </a:schemeClr>
                </a:solidFill>
              </a:rPr>
              <a:t>(Models of the world)</a:t>
            </a:r>
          </a:p>
        </p:txBody>
      </p:sp>
      <p:sp>
        <p:nvSpPr>
          <p:cNvPr id="13" name="Right Arrow 12"/>
          <p:cNvSpPr/>
          <p:nvPr/>
        </p:nvSpPr>
        <p:spPr>
          <a:xfrm rot="5400000">
            <a:off x="4498588" y="3237571"/>
            <a:ext cx="1828800" cy="609600"/>
          </a:xfrm>
          <a:prstGeom prst="rightArrow">
            <a:avLst/>
          </a:prstGeom>
          <a:solidFill>
            <a:schemeClr val="accent1">
              <a:alpha val="7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Represent</a:t>
            </a:r>
          </a:p>
        </p:txBody>
      </p:sp>
      <p:sp>
        <p:nvSpPr>
          <p:cNvPr id="14" name="Right Arrow 13"/>
          <p:cNvSpPr/>
          <p:nvPr/>
        </p:nvSpPr>
        <p:spPr>
          <a:xfrm rot="16200000">
            <a:off x="7070338" y="3409021"/>
            <a:ext cx="1371600" cy="723900"/>
          </a:xfrm>
          <a:prstGeom prst="rightArrow">
            <a:avLst/>
          </a:prstGeom>
          <a:solidFill>
            <a:schemeClr val="accent1">
              <a:alpha val="7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Rules</a:t>
            </a:r>
          </a:p>
        </p:txBody>
      </p:sp>
      <p:sp>
        <p:nvSpPr>
          <p:cNvPr id="15" name="Flowchart: Document 14"/>
          <p:cNvSpPr/>
          <p:nvPr/>
        </p:nvSpPr>
        <p:spPr>
          <a:xfrm>
            <a:off x="6830122" y="1981200"/>
            <a:ext cx="1752600" cy="1066800"/>
          </a:xfrm>
          <a:prstGeom prst="flowChartDocument">
            <a:avLst/>
          </a:prstGeom>
          <a:solidFill>
            <a:schemeClr val="accent2">
              <a:lumMod val="40000"/>
              <a:lumOff val="60000"/>
              <a:alpha val="7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25000"/>
                  </a:schemeClr>
                </a:solidFill>
              </a:rPr>
              <a:t>“Target”</a:t>
            </a:r>
          </a:p>
          <a:p>
            <a:pPr algn="ctr"/>
            <a:r>
              <a:rPr lang="en-US" dirty="0">
                <a:solidFill>
                  <a:schemeClr val="bg2">
                    <a:lumMod val="25000"/>
                  </a:schemeClr>
                </a:solidFill>
              </a:rPr>
              <a:t>Data</a:t>
            </a:r>
          </a:p>
          <a:p>
            <a:pPr algn="ctr"/>
            <a:r>
              <a:rPr lang="en-US" dirty="0">
                <a:solidFill>
                  <a:schemeClr val="bg2">
                    <a:lumMod val="25000"/>
                  </a:schemeClr>
                </a:solidFill>
              </a:rPr>
              <a:t>Representation</a:t>
            </a:r>
          </a:p>
        </p:txBody>
      </p:sp>
      <p:sp>
        <p:nvSpPr>
          <p:cNvPr id="2" name="Footer Placeholder 1"/>
          <p:cNvSpPr>
            <a:spLocks noGrp="1"/>
          </p:cNvSpPr>
          <p:nvPr>
            <p:ph type="ftr" sz="quarter" idx="17"/>
          </p:nvPr>
        </p:nvSpPr>
        <p:spPr/>
        <p:txBody>
          <a:bodyPr/>
          <a:lstStyle/>
          <a:p>
            <a:r>
              <a:rPr lang="en-US" dirty="0"/>
              <a:t>OMG Threat &amp; Risk </a:t>
            </a:r>
          </a:p>
        </p:txBody>
      </p:sp>
      <p:sp>
        <p:nvSpPr>
          <p:cNvPr id="8" name="Slide Number Placeholder 7"/>
          <p:cNvSpPr>
            <a:spLocks noGrp="1"/>
          </p:cNvSpPr>
          <p:nvPr>
            <p:ph type="sldNum" sz="quarter" idx="16"/>
          </p:nvPr>
        </p:nvSpPr>
        <p:spPr/>
        <p:txBody>
          <a:bodyPr/>
          <a:lstStyle/>
          <a:p>
            <a:fld id="{C5349D12-3EF0-44B0-8484-0F10BE0E01DA}" type="slidenum">
              <a:rPr lang="en-US" smtClean="0"/>
              <a:t>29</a:t>
            </a:fld>
            <a:endParaRPr lang="en-US"/>
          </a:p>
        </p:txBody>
      </p:sp>
      <p:sp>
        <p:nvSpPr>
          <p:cNvPr id="11" name="Date Placeholder 10"/>
          <p:cNvSpPr>
            <a:spLocks noGrp="1"/>
          </p:cNvSpPr>
          <p:nvPr>
            <p:ph type="dt" sz="half" idx="15"/>
          </p:nvPr>
        </p:nvSpPr>
        <p:spPr/>
        <p:txBody>
          <a:bodyPr/>
          <a:lstStyle/>
          <a:p>
            <a:r>
              <a:rPr lang="en-US" dirty="0"/>
              <a:t>January 2017</a:t>
            </a:r>
          </a:p>
        </p:txBody>
      </p:sp>
    </p:spTree>
    <p:extLst>
      <p:ext uri="{BB962C8B-B14F-4D97-AF65-F5344CB8AC3E}">
        <p14:creationId xmlns:p14="http://schemas.microsoft.com/office/powerpoint/2010/main" val="25676896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Problem Space</a:t>
            </a:r>
          </a:p>
        </p:txBody>
      </p:sp>
      <p:sp>
        <p:nvSpPr>
          <p:cNvPr id="3" name="Content Placeholder 2"/>
          <p:cNvSpPr>
            <a:spLocks noGrp="1"/>
          </p:cNvSpPr>
          <p:nvPr>
            <p:ph sz="half" idx="1"/>
          </p:nvPr>
        </p:nvSpPr>
        <p:spPr/>
        <p:txBody>
          <a:bodyPr>
            <a:normAutofit fontScale="92500" lnSpcReduction="20000"/>
          </a:bodyPr>
          <a:lstStyle/>
          <a:p>
            <a:r>
              <a:rPr lang="en-US" dirty="0">
                <a:solidFill>
                  <a:schemeClr val="tx1"/>
                </a:solidFill>
              </a:rPr>
              <a:t>There is a critical need to understand and mitigate threats and risks – to “connect the dots”.</a:t>
            </a:r>
          </a:p>
          <a:p>
            <a:r>
              <a:rPr lang="en-US" dirty="0">
                <a:solidFill>
                  <a:schemeClr val="tx1"/>
                </a:solidFill>
              </a:rPr>
              <a:t>The Landscape of threats is changing</a:t>
            </a:r>
          </a:p>
          <a:p>
            <a:pPr lvl="1"/>
            <a:r>
              <a:rPr lang="en-US" dirty="0">
                <a:solidFill>
                  <a:schemeClr val="tx1"/>
                </a:solidFill>
              </a:rPr>
              <a:t>Multiple attack vectors, cyber/physical and other</a:t>
            </a:r>
          </a:p>
          <a:p>
            <a:pPr lvl="1"/>
            <a:r>
              <a:rPr lang="en-US" dirty="0">
                <a:solidFill>
                  <a:schemeClr val="tx1"/>
                </a:solidFill>
              </a:rPr>
              <a:t>Advanced threats utilize multiple vulnerabilities</a:t>
            </a:r>
          </a:p>
          <a:p>
            <a:r>
              <a:rPr lang="en-US" dirty="0">
                <a:solidFill>
                  <a:schemeClr val="tx1"/>
                </a:solidFill>
              </a:rPr>
              <a:t>There are multiple communities addressing the same threats</a:t>
            </a:r>
          </a:p>
          <a:p>
            <a:pPr lvl="1"/>
            <a:r>
              <a:rPr lang="en-US" dirty="0"/>
              <a:t>Cyber/physical, emergency management, safety, defense, etc.</a:t>
            </a:r>
            <a:endParaRPr lang="en-US" dirty="0">
              <a:solidFill>
                <a:schemeClr val="tx1"/>
              </a:solidFill>
            </a:endParaRPr>
          </a:p>
          <a:p>
            <a:r>
              <a:rPr lang="en-US" dirty="0">
                <a:solidFill>
                  <a:schemeClr val="tx1"/>
                </a:solidFill>
              </a:rPr>
              <a:t>No comprehensive consistent semantic framework</a:t>
            </a:r>
          </a:p>
          <a:p>
            <a:pPr lvl="1"/>
            <a:r>
              <a:rPr lang="en-US" dirty="0">
                <a:solidFill>
                  <a:schemeClr val="tx1"/>
                </a:solidFill>
              </a:rPr>
              <a:t>Existing systems provide insular treatment of threat/risk relationships</a:t>
            </a:r>
          </a:p>
          <a:p>
            <a:pPr lvl="1"/>
            <a:r>
              <a:rPr lang="en-US" dirty="0">
                <a:solidFill>
                  <a:schemeClr val="tx1"/>
                </a:solidFill>
              </a:rPr>
              <a:t>Comprehensive system would allow system-of-systems interoperability (private/private, public/private)</a:t>
            </a:r>
          </a:p>
          <a:p>
            <a:endParaRPr lang="en-US" dirty="0">
              <a:solidFill>
                <a:schemeClr val="tx1"/>
              </a:solidFill>
            </a:endParaRPr>
          </a:p>
        </p:txBody>
      </p:sp>
    </p:spTree>
    <p:extLst>
      <p:ext uri="{BB962C8B-B14F-4D97-AF65-F5344CB8AC3E}">
        <p14:creationId xmlns:p14="http://schemas.microsoft.com/office/powerpoint/2010/main" val="17550351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sz="quarter" idx="13"/>
          </p:nvPr>
        </p:nvSpPr>
        <p:spPr/>
        <p:txBody>
          <a:bodyPr/>
          <a:lstStyle/>
          <a:p>
            <a:r>
              <a:rPr lang="en-US" dirty="0">
                <a:solidFill>
                  <a:srgbClr val="FFFF00"/>
                </a:solidFill>
              </a:rPr>
              <a:t>STIX</a:t>
            </a:r>
            <a:r>
              <a:rPr lang="en-US" dirty="0"/>
              <a:t> – Structured Threat Information Exchange, for Cyber threat information. (Moving to Oasis “CTI”)</a:t>
            </a:r>
          </a:p>
          <a:p>
            <a:r>
              <a:rPr lang="en-US" dirty="0">
                <a:solidFill>
                  <a:srgbClr val="FFFF00"/>
                </a:solidFill>
              </a:rPr>
              <a:t>NIEM </a:t>
            </a:r>
            <a:r>
              <a:rPr lang="en-US" dirty="0"/>
              <a:t>– National Information Exchange Model – For justice, public safety and other domains.</a:t>
            </a:r>
          </a:p>
          <a:p>
            <a:r>
              <a:rPr lang="en-US" dirty="0">
                <a:solidFill>
                  <a:srgbClr val="FFFF00"/>
                </a:solidFill>
              </a:rPr>
              <a:t>NIST 800-53 </a:t>
            </a:r>
            <a:r>
              <a:rPr lang="en-US" dirty="0"/>
              <a:t>– Security and Privacy Controls for information systems. This is not a data mapping but shows how the concepts support the controls.</a:t>
            </a:r>
          </a:p>
          <a:p>
            <a:endParaRPr lang="en-US" dirty="0"/>
          </a:p>
          <a:p>
            <a:r>
              <a:rPr lang="en-US" dirty="0"/>
              <a:t>Note: More mappings are anticipated as the initiative unfolds. Some may be published but not standardized. </a:t>
            </a:r>
          </a:p>
        </p:txBody>
      </p:sp>
      <p:sp>
        <p:nvSpPr>
          <p:cNvPr id="8" name="Title 7"/>
          <p:cNvSpPr>
            <a:spLocks noGrp="1"/>
          </p:cNvSpPr>
          <p:nvPr>
            <p:ph type="title"/>
          </p:nvPr>
        </p:nvSpPr>
        <p:spPr/>
        <p:txBody>
          <a:bodyPr/>
          <a:lstStyle/>
          <a:p>
            <a:r>
              <a:rPr lang="en-US" dirty="0"/>
              <a:t>Mappings included</a:t>
            </a:r>
          </a:p>
        </p:txBody>
      </p:sp>
      <p:sp>
        <p:nvSpPr>
          <p:cNvPr id="2" name="Footer Placeholder 1"/>
          <p:cNvSpPr>
            <a:spLocks noGrp="1"/>
          </p:cNvSpPr>
          <p:nvPr>
            <p:ph type="ftr" sz="quarter" idx="16"/>
          </p:nvPr>
        </p:nvSpPr>
        <p:spPr/>
        <p:txBody>
          <a:bodyPr/>
          <a:lstStyle/>
          <a:p>
            <a:r>
              <a:rPr lang="en-US" dirty="0"/>
              <a:t>OMG Threat &amp; Risk </a:t>
            </a:r>
          </a:p>
        </p:txBody>
      </p:sp>
      <p:sp>
        <p:nvSpPr>
          <p:cNvPr id="3" name="Slide Number Placeholder 2"/>
          <p:cNvSpPr>
            <a:spLocks noGrp="1"/>
          </p:cNvSpPr>
          <p:nvPr>
            <p:ph type="sldNum" sz="quarter" idx="15"/>
          </p:nvPr>
        </p:nvSpPr>
        <p:spPr/>
        <p:txBody>
          <a:bodyPr/>
          <a:lstStyle/>
          <a:p>
            <a:fld id="{C5349D12-3EF0-44B0-8484-0F10BE0E01DA}" type="slidenum">
              <a:rPr lang="en-US" smtClean="0"/>
              <a:t>30</a:t>
            </a:fld>
            <a:endParaRPr lang="en-US"/>
          </a:p>
        </p:txBody>
      </p:sp>
      <p:sp>
        <p:nvSpPr>
          <p:cNvPr id="4" name="Date Placeholder 3"/>
          <p:cNvSpPr>
            <a:spLocks noGrp="1"/>
          </p:cNvSpPr>
          <p:nvPr>
            <p:ph type="dt" sz="half" idx="14"/>
          </p:nvPr>
        </p:nvSpPr>
        <p:spPr/>
        <p:txBody>
          <a:bodyPr/>
          <a:lstStyle/>
          <a:p>
            <a:r>
              <a:rPr lang="en-US" dirty="0"/>
              <a:t>January 2017</a:t>
            </a:r>
          </a:p>
        </p:txBody>
      </p:sp>
    </p:spTree>
    <p:extLst>
      <p:ext uri="{BB962C8B-B14F-4D97-AF65-F5344CB8AC3E}">
        <p14:creationId xmlns:p14="http://schemas.microsoft.com/office/powerpoint/2010/main" val="5429944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lstStyle/>
          <a:p>
            <a:r>
              <a:rPr lang="en-US" dirty="0"/>
              <a:t>Options</a:t>
            </a:r>
          </a:p>
          <a:p>
            <a:r>
              <a:rPr lang="en-US" dirty="0"/>
              <a:t>	UML Diagrams</a:t>
            </a:r>
          </a:p>
          <a:p>
            <a:r>
              <a:rPr lang="en-US" dirty="0"/>
              <a:t>	Tables</a:t>
            </a:r>
          </a:p>
          <a:p>
            <a:r>
              <a:rPr lang="en-US" dirty="0"/>
              <a:t>	Schema</a:t>
            </a:r>
          </a:p>
        </p:txBody>
      </p:sp>
      <p:sp>
        <p:nvSpPr>
          <p:cNvPr id="6" name="Title 5"/>
          <p:cNvSpPr>
            <a:spLocks noGrp="1"/>
          </p:cNvSpPr>
          <p:nvPr>
            <p:ph type="title"/>
          </p:nvPr>
        </p:nvSpPr>
        <p:spPr/>
        <p:txBody>
          <a:bodyPr>
            <a:normAutofit/>
          </a:bodyPr>
          <a:lstStyle/>
          <a:p>
            <a:r>
              <a:rPr lang="en-US" dirty="0"/>
              <a:t>Representing the data and schema</a:t>
            </a:r>
          </a:p>
        </p:txBody>
      </p:sp>
      <p:pic>
        <p:nvPicPr>
          <p:cNvPr id="512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3581400"/>
            <a:ext cx="8759190" cy="2171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Box 6"/>
          <p:cNvSpPr txBox="1"/>
          <p:nvPr/>
        </p:nvSpPr>
        <p:spPr>
          <a:xfrm rot="685508">
            <a:off x="4613885" y="1665399"/>
            <a:ext cx="3733800" cy="1200329"/>
          </a:xfrm>
          <a:prstGeom prst="rect">
            <a:avLst/>
          </a:prstGeom>
          <a:noFill/>
        </p:spPr>
        <p:txBody>
          <a:bodyPr wrap="square" rtlCol="0">
            <a:spAutoFit/>
          </a:bodyPr>
          <a:lstStyle/>
          <a:p>
            <a:r>
              <a:rPr lang="en-US" dirty="0"/>
              <a:t>UML is about the information and semantics, not the diagrams. The diagrams and tables support communication of the concepts.</a:t>
            </a:r>
          </a:p>
        </p:txBody>
      </p:sp>
      <p:sp>
        <p:nvSpPr>
          <p:cNvPr id="8" name="Footer Placeholder 7"/>
          <p:cNvSpPr>
            <a:spLocks noGrp="1"/>
          </p:cNvSpPr>
          <p:nvPr>
            <p:ph type="ftr" sz="quarter" idx="16"/>
          </p:nvPr>
        </p:nvSpPr>
        <p:spPr/>
        <p:txBody>
          <a:bodyPr/>
          <a:lstStyle/>
          <a:p>
            <a:r>
              <a:rPr lang="en-US" dirty="0"/>
              <a:t>OMG Threat &amp; Risk </a:t>
            </a:r>
          </a:p>
        </p:txBody>
      </p:sp>
      <p:sp>
        <p:nvSpPr>
          <p:cNvPr id="9" name="Slide Number Placeholder 8"/>
          <p:cNvSpPr>
            <a:spLocks noGrp="1"/>
          </p:cNvSpPr>
          <p:nvPr>
            <p:ph type="sldNum" sz="quarter" idx="15"/>
          </p:nvPr>
        </p:nvSpPr>
        <p:spPr/>
        <p:txBody>
          <a:bodyPr/>
          <a:lstStyle/>
          <a:p>
            <a:fld id="{C5349D12-3EF0-44B0-8484-0F10BE0E01DA}" type="slidenum">
              <a:rPr lang="en-US" smtClean="0"/>
              <a:t>31</a:t>
            </a:fld>
            <a:endParaRPr lang="en-US"/>
          </a:p>
        </p:txBody>
      </p:sp>
      <p:sp>
        <p:nvSpPr>
          <p:cNvPr id="10" name="Date Placeholder 9"/>
          <p:cNvSpPr>
            <a:spLocks noGrp="1"/>
          </p:cNvSpPr>
          <p:nvPr>
            <p:ph type="dt" sz="half" idx="14"/>
          </p:nvPr>
        </p:nvSpPr>
        <p:spPr/>
        <p:txBody>
          <a:bodyPr/>
          <a:lstStyle/>
          <a:p>
            <a:r>
              <a:rPr lang="en-US" dirty="0"/>
              <a:t>January 2017</a:t>
            </a:r>
          </a:p>
        </p:txBody>
      </p:sp>
    </p:spTree>
    <p:extLst>
      <p:ext uri="{BB962C8B-B14F-4D97-AF65-F5344CB8AC3E}">
        <p14:creationId xmlns:p14="http://schemas.microsoft.com/office/powerpoint/2010/main" val="82311809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fontScale="90000"/>
          </a:bodyPr>
          <a:lstStyle/>
          <a:p>
            <a:r>
              <a:rPr lang="en-US" dirty="0"/>
              <a:t>Conceptual Model Layering</a:t>
            </a:r>
          </a:p>
        </p:txBody>
      </p:sp>
      <p:sp>
        <p:nvSpPr>
          <p:cNvPr id="8" name="Rounded Rectangle 7"/>
          <p:cNvSpPr/>
          <p:nvPr/>
        </p:nvSpPr>
        <p:spPr>
          <a:xfrm>
            <a:off x="1295400" y="3722914"/>
            <a:ext cx="6400800" cy="914400"/>
          </a:xfrm>
          <a:prstGeom prst="roundRect">
            <a:avLst/>
          </a:prstGeom>
          <a:solidFill>
            <a:srgbClr val="11C10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Generic Library – Provides concepts and links across multiple viewpoints, not just threat/risk. E.G. Person,  Objective</a:t>
            </a:r>
          </a:p>
        </p:txBody>
      </p:sp>
      <p:sp>
        <p:nvSpPr>
          <p:cNvPr id="9" name="Rounded Rectangle 8"/>
          <p:cNvSpPr/>
          <p:nvPr/>
        </p:nvSpPr>
        <p:spPr>
          <a:xfrm>
            <a:off x="1295400" y="4637314"/>
            <a:ext cx="6400800" cy="914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Kernel–  Foundational concepts for modeling anything: Entities, Roles, Relations, Types, Information, Rules, Identity, Etc…</a:t>
            </a:r>
          </a:p>
        </p:txBody>
      </p:sp>
      <p:sp>
        <p:nvSpPr>
          <p:cNvPr id="10" name="Rounded Rectangle 9"/>
          <p:cNvSpPr/>
          <p:nvPr/>
        </p:nvSpPr>
        <p:spPr>
          <a:xfrm>
            <a:off x="1295400" y="2819400"/>
            <a:ext cx="6400800" cy="914400"/>
          </a:xfrm>
          <a:prstGeom prst="round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Cross-risk/threat – specific “wide and shallow” risk and threat concepts/ E.G. Risk, threat, danger, consequence</a:t>
            </a:r>
          </a:p>
        </p:txBody>
      </p:sp>
      <p:sp>
        <p:nvSpPr>
          <p:cNvPr id="11" name="Rounded Rectangle 10"/>
          <p:cNvSpPr/>
          <p:nvPr/>
        </p:nvSpPr>
        <p:spPr>
          <a:xfrm>
            <a:off x="1286691" y="1905000"/>
            <a:ext cx="3200400" cy="914400"/>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Operational threat situational awareness and response</a:t>
            </a:r>
          </a:p>
        </p:txBody>
      </p:sp>
      <p:sp>
        <p:nvSpPr>
          <p:cNvPr id="12" name="Rounded Rectangle 11"/>
          <p:cNvSpPr/>
          <p:nvPr/>
        </p:nvSpPr>
        <p:spPr>
          <a:xfrm>
            <a:off x="4487091" y="1902823"/>
            <a:ext cx="3200400" cy="914400"/>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Operational risk  evaluation and mediation</a:t>
            </a:r>
          </a:p>
        </p:txBody>
      </p:sp>
      <p:sp>
        <p:nvSpPr>
          <p:cNvPr id="2" name="Rounded Rectangular Callout 1"/>
          <p:cNvSpPr/>
          <p:nvPr/>
        </p:nvSpPr>
        <p:spPr>
          <a:xfrm>
            <a:off x="5638800" y="6019800"/>
            <a:ext cx="2133600" cy="533400"/>
          </a:xfrm>
          <a:prstGeom prst="wedgeRoundRectCallout">
            <a:avLst>
              <a:gd name="adj1" fmla="val -73214"/>
              <a:gd name="adj2" fmla="val -153215"/>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Imports the model from SMIF</a:t>
            </a:r>
          </a:p>
        </p:txBody>
      </p:sp>
      <p:sp>
        <p:nvSpPr>
          <p:cNvPr id="6" name="Footer Placeholder 5"/>
          <p:cNvSpPr>
            <a:spLocks noGrp="1"/>
          </p:cNvSpPr>
          <p:nvPr>
            <p:ph type="ftr" sz="quarter" idx="12"/>
          </p:nvPr>
        </p:nvSpPr>
        <p:spPr/>
        <p:txBody>
          <a:bodyPr/>
          <a:lstStyle/>
          <a:p>
            <a:r>
              <a:rPr lang="en-US" dirty="0"/>
              <a:t>OMG Threat &amp; Risk </a:t>
            </a:r>
          </a:p>
        </p:txBody>
      </p:sp>
      <p:sp>
        <p:nvSpPr>
          <p:cNvPr id="13" name="Slide Number Placeholder 12"/>
          <p:cNvSpPr>
            <a:spLocks noGrp="1"/>
          </p:cNvSpPr>
          <p:nvPr>
            <p:ph type="sldNum" sz="quarter" idx="11"/>
          </p:nvPr>
        </p:nvSpPr>
        <p:spPr/>
        <p:txBody>
          <a:bodyPr/>
          <a:lstStyle/>
          <a:p>
            <a:fld id="{C5349D12-3EF0-44B0-8484-0F10BE0E01DA}" type="slidenum">
              <a:rPr lang="en-US" smtClean="0"/>
              <a:t>32</a:t>
            </a:fld>
            <a:endParaRPr lang="en-US"/>
          </a:p>
        </p:txBody>
      </p:sp>
      <p:sp>
        <p:nvSpPr>
          <p:cNvPr id="14" name="Date Placeholder 13"/>
          <p:cNvSpPr>
            <a:spLocks noGrp="1"/>
          </p:cNvSpPr>
          <p:nvPr>
            <p:ph type="dt" sz="half" idx="10"/>
          </p:nvPr>
        </p:nvSpPr>
        <p:spPr/>
        <p:txBody>
          <a:bodyPr/>
          <a:lstStyle/>
          <a:p>
            <a:r>
              <a:rPr lang="en-US" dirty="0"/>
              <a:t>January 2017</a:t>
            </a:r>
          </a:p>
        </p:txBody>
      </p:sp>
    </p:spTree>
    <p:extLst>
      <p:ext uri="{BB962C8B-B14F-4D97-AF65-F5344CB8AC3E}">
        <p14:creationId xmlns:p14="http://schemas.microsoft.com/office/powerpoint/2010/main" val="15848659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52426" y="228600"/>
            <a:ext cx="7680960" cy="838200"/>
          </a:xfrm>
        </p:spPr>
        <p:txBody>
          <a:bodyPr/>
          <a:lstStyle/>
          <a:p>
            <a:r>
              <a:rPr lang="en-US" dirty="0"/>
              <a:t>Conceptual Model </a:t>
            </a:r>
            <a:r>
              <a:rPr lang="en-US" u="sng" dirty="0"/>
              <a:t>Packages</a:t>
            </a:r>
          </a:p>
        </p:txBody>
      </p:sp>
      <p:sp>
        <p:nvSpPr>
          <p:cNvPr id="9" name="Content Placeholder 6"/>
          <p:cNvSpPr>
            <a:spLocks noGrp="1"/>
          </p:cNvSpPr>
          <p:nvPr>
            <p:ph sz="quarter" idx="13"/>
          </p:nvPr>
        </p:nvSpPr>
        <p:spPr>
          <a:xfrm>
            <a:off x="2851484" y="1098508"/>
            <a:ext cx="2362200" cy="5381375"/>
          </a:xfrm>
        </p:spPr>
        <p:txBody>
          <a:bodyPr>
            <a:normAutofit fontScale="92500" lnSpcReduction="20000"/>
          </a:bodyPr>
          <a:lstStyle/>
          <a:p>
            <a:r>
              <a:rPr lang="en-US" b="1" u="sng" dirty="0">
                <a:solidFill>
                  <a:srgbClr val="FFFF00"/>
                </a:solidFill>
              </a:rPr>
              <a:t>Generic Concepts</a:t>
            </a:r>
          </a:p>
          <a:p>
            <a:r>
              <a:rPr lang="en-US" dirty="0"/>
              <a:t>Organizations</a:t>
            </a:r>
          </a:p>
          <a:p>
            <a:r>
              <a:rPr lang="en-US" dirty="0"/>
              <a:t>Patterns</a:t>
            </a:r>
          </a:p>
          <a:p>
            <a:r>
              <a:rPr lang="en-US" dirty="0"/>
              <a:t>Persons</a:t>
            </a:r>
          </a:p>
          <a:p>
            <a:r>
              <a:rPr lang="en-US" dirty="0"/>
              <a:t>Physical Entities</a:t>
            </a:r>
          </a:p>
          <a:p>
            <a:r>
              <a:rPr lang="en-US" dirty="0"/>
              <a:t>Places</a:t>
            </a:r>
          </a:p>
          <a:p>
            <a:r>
              <a:rPr lang="en-US" dirty="0"/>
              <a:t>Policies</a:t>
            </a:r>
          </a:p>
          <a:p>
            <a:r>
              <a:rPr lang="en-US" dirty="0"/>
              <a:t>Predictions</a:t>
            </a:r>
          </a:p>
          <a:p>
            <a:r>
              <a:rPr lang="en-US" dirty="0"/>
              <a:t>Processes</a:t>
            </a:r>
          </a:p>
          <a:p>
            <a:r>
              <a:rPr lang="en-US" dirty="0"/>
              <a:t>Quantities and Units</a:t>
            </a:r>
          </a:p>
          <a:p>
            <a:r>
              <a:rPr lang="en-US" dirty="0"/>
              <a:t>Resources</a:t>
            </a:r>
          </a:p>
          <a:p>
            <a:r>
              <a:rPr lang="en-US" dirty="0"/>
              <a:t>Responsible Performers</a:t>
            </a:r>
          </a:p>
          <a:p>
            <a:r>
              <a:rPr lang="en-US" dirty="0"/>
              <a:t>Rules</a:t>
            </a:r>
          </a:p>
          <a:p>
            <a:r>
              <a:rPr lang="en-US" dirty="0"/>
              <a:t>Situations</a:t>
            </a:r>
          </a:p>
          <a:p>
            <a:r>
              <a:rPr lang="en-US" dirty="0"/>
              <a:t>Time and Temporality</a:t>
            </a:r>
          </a:p>
          <a:p>
            <a:r>
              <a:rPr lang="en-US" dirty="0"/>
              <a:t>Vendors and Producers</a:t>
            </a:r>
          </a:p>
          <a:p>
            <a:endParaRPr lang="en-US" dirty="0"/>
          </a:p>
        </p:txBody>
      </p:sp>
      <p:sp>
        <p:nvSpPr>
          <p:cNvPr id="10" name="Content Placeholder 6"/>
          <p:cNvSpPr>
            <a:spLocks noGrp="1"/>
          </p:cNvSpPr>
          <p:nvPr>
            <p:ph sz="quarter" idx="13"/>
          </p:nvPr>
        </p:nvSpPr>
        <p:spPr>
          <a:xfrm>
            <a:off x="5410200" y="1098508"/>
            <a:ext cx="2743200" cy="4648200"/>
          </a:xfrm>
        </p:spPr>
        <p:txBody>
          <a:bodyPr>
            <a:normAutofit fontScale="92500" lnSpcReduction="20000"/>
          </a:bodyPr>
          <a:lstStyle/>
          <a:p>
            <a:r>
              <a:rPr lang="en-US" b="1" u="sng" dirty="0">
                <a:solidFill>
                  <a:srgbClr val="FFFF00"/>
                </a:solidFill>
              </a:rPr>
              <a:t>Threat and Risk Specific Concepts</a:t>
            </a:r>
          </a:p>
          <a:p>
            <a:r>
              <a:rPr lang="en-US" dirty="0"/>
              <a:t>Campaigns</a:t>
            </a:r>
          </a:p>
          <a:p>
            <a:r>
              <a:rPr lang="en-US" dirty="0"/>
              <a:t>Danger</a:t>
            </a:r>
          </a:p>
          <a:p>
            <a:r>
              <a:rPr lang="en-US" dirty="0"/>
              <a:t>Danger Categories</a:t>
            </a:r>
          </a:p>
          <a:p>
            <a:r>
              <a:rPr lang="en-US" dirty="0"/>
              <a:t>Danger Sources</a:t>
            </a:r>
          </a:p>
          <a:p>
            <a:r>
              <a:rPr lang="en-US" dirty="0"/>
              <a:t>Incidents and Failures</a:t>
            </a:r>
          </a:p>
          <a:p>
            <a:r>
              <a:rPr lang="en-US" dirty="0"/>
              <a:t>Indicators</a:t>
            </a:r>
          </a:p>
          <a:p>
            <a:r>
              <a:rPr lang="en-US" dirty="0"/>
              <a:t>Risk</a:t>
            </a:r>
          </a:p>
          <a:p>
            <a:r>
              <a:rPr lang="en-US" dirty="0"/>
              <a:t>Risk Treatment</a:t>
            </a:r>
          </a:p>
          <a:p>
            <a:r>
              <a:rPr lang="en-US" dirty="0"/>
              <a:t>Threat Actors</a:t>
            </a:r>
          </a:p>
          <a:p>
            <a:r>
              <a:rPr lang="en-US" dirty="0"/>
              <a:t>Undesirable Situations</a:t>
            </a:r>
          </a:p>
          <a:p>
            <a:r>
              <a:rPr lang="en-US" dirty="0"/>
              <a:t>Vulnerabilities</a:t>
            </a:r>
          </a:p>
          <a:p>
            <a:r>
              <a:rPr lang="en-US" dirty="0"/>
              <a:t>Weapons</a:t>
            </a:r>
          </a:p>
        </p:txBody>
      </p:sp>
      <p:sp>
        <p:nvSpPr>
          <p:cNvPr id="5" name="Footer Placeholder 4"/>
          <p:cNvSpPr>
            <a:spLocks noGrp="1"/>
          </p:cNvSpPr>
          <p:nvPr>
            <p:ph type="ftr" sz="quarter" idx="17"/>
          </p:nvPr>
        </p:nvSpPr>
        <p:spPr/>
        <p:txBody>
          <a:bodyPr/>
          <a:lstStyle/>
          <a:p>
            <a:r>
              <a:rPr lang="en-US" dirty="0"/>
              <a:t>OMG Operational Threat &amp; Risk</a:t>
            </a:r>
          </a:p>
        </p:txBody>
      </p:sp>
      <p:sp>
        <p:nvSpPr>
          <p:cNvPr id="8" name="Slide Number Placeholder 7"/>
          <p:cNvSpPr>
            <a:spLocks noGrp="1"/>
          </p:cNvSpPr>
          <p:nvPr>
            <p:ph type="sldNum" sz="quarter" idx="16"/>
          </p:nvPr>
        </p:nvSpPr>
        <p:spPr/>
        <p:txBody>
          <a:bodyPr/>
          <a:lstStyle/>
          <a:p>
            <a:fld id="{C5349D12-3EF0-44B0-8484-0F10BE0E01DA}" type="slidenum">
              <a:rPr lang="en-US" smtClean="0"/>
              <a:t>33</a:t>
            </a:fld>
            <a:endParaRPr lang="en-US"/>
          </a:p>
        </p:txBody>
      </p:sp>
      <p:sp>
        <p:nvSpPr>
          <p:cNvPr id="11" name="Date Placeholder 10"/>
          <p:cNvSpPr>
            <a:spLocks noGrp="1"/>
          </p:cNvSpPr>
          <p:nvPr>
            <p:ph type="dt" sz="half" idx="15"/>
          </p:nvPr>
        </p:nvSpPr>
        <p:spPr/>
        <p:txBody>
          <a:bodyPr/>
          <a:lstStyle/>
          <a:p>
            <a:r>
              <a:rPr lang="en-US" dirty="0"/>
              <a:t>11/2016</a:t>
            </a:r>
          </a:p>
        </p:txBody>
      </p:sp>
      <p:sp>
        <p:nvSpPr>
          <p:cNvPr id="12" name="Content Placeholder 6"/>
          <p:cNvSpPr>
            <a:spLocks noGrp="1"/>
          </p:cNvSpPr>
          <p:nvPr>
            <p:ph sz="quarter" idx="13"/>
          </p:nvPr>
        </p:nvSpPr>
        <p:spPr>
          <a:xfrm>
            <a:off x="560973" y="1090863"/>
            <a:ext cx="2290511" cy="5538537"/>
          </a:xfrm>
        </p:spPr>
        <p:txBody>
          <a:bodyPr>
            <a:normAutofit fontScale="85000" lnSpcReduction="20000"/>
          </a:bodyPr>
          <a:lstStyle/>
          <a:p>
            <a:r>
              <a:rPr lang="en-US" b="1" u="sng" dirty="0">
                <a:solidFill>
                  <a:srgbClr val="FFFF00"/>
                </a:solidFill>
              </a:rPr>
              <a:t>Generic Concepts</a:t>
            </a:r>
          </a:p>
          <a:p>
            <a:r>
              <a:rPr lang="en-US" dirty="0"/>
              <a:t>Abilities</a:t>
            </a:r>
          </a:p>
          <a:p>
            <a:r>
              <a:rPr lang="en-US" dirty="0"/>
              <a:t>Actors</a:t>
            </a:r>
          </a:p>
          <a:p>
            <a:r>
              <a:rPr lang="en-US" dirty="0"/>
              <a:t>Assessment</a:t>
            </a:r>
          </a:p>
          <a:p>
            <a:r>
              <a:rPr lang="en-US" dirty="0"/>
              <a:t>Contact Information</a:t>
            </a:r>
          </a:p>
          <a:p>
            <a:r>
              <a:rPr lang="en-US" dirty="0"/>
              <a:t>Containment</a:t>
            </a:r>
          </a:p>
          <a:p>
            <a:r>
              <a:rPr lang="en-US" dirty="0"/>
              <a:t>Control</a:t>
            </a:r>
          </a:p>
          <a:p>
            <a:r>
              <a:rPr lang="en-US" dirty="0"/>
              <a:t>Credentials</a:t>
            </a:r>
          </a:p>
          <a:p>
            <a:r>
              <a:rPr lang="en-US" dirty="0"/>
              <a:t>Cyber</a:t>
            </a:r>
          </a:p>
          <a:p>
            <a:r>
              <a:rPr lang="en-US" dirty="0"/>
              <a:t>Enterprise</a:t>
            </a:r>
          </a:p>
          <a:p>
            <a:r>
              <a:rPr lang="en-US" dirty="0"/>
              <a:t>Entities</a:t>
            </a:r>
          </a:p>
          <a:p>
            <a:r>
              <a:rPr lang="en-US" dirty="0"/>
              <a:t>Events and Activities</a:t>
            </a:r>
          </a:p>
          <a:p>
            <a:r>
              <a:rPr lang="en-US" dirty="0"/>
              <a:t>Identifiers</a:t>
            </a:r>
          </a:p>
          <a:p>
            <a:r>
              <a:rPr lang="en-US" dirty="0"/>
              <a:t>Intent</a:t>
            </a:r>
          </a:p>
          <a:p>
            <a:r>
              <a:rPr lang="en-US" dirty="0"/>
              <a:t>Location</a:t>
            </a:r>
          </a:p>
          <a:p>
            <a:r>
              <a:rPr lang="en-US" dirty="0"/>
              <a:t>Objectives</a:t>
            </a:r>
          </a:p>
          <a:p>
            <a:r>
              <a:rPr lang="en-US" dirty="0"/>
              <a:t>Observations</a:t>
            </a:r>
          </a:p>
        </p:txBody>
      </p:sp>
    </p:spTree>
    <p:extLst>
      <p:ext uri="{BB962C8B-B14F-4D97-AF65-F5344CB8AC3E}">
        <p14:creationId xmlns:p14="http://schemas.microsoft.com/office/powerpoint/2010/main" val="327365159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ubtitle 8"/>
          <p:cNvSpPr>
            <a:spLocks noGrp="1"/>
          </p:cNvSpPr>
          <p:nvPr>
            <p:ph type="subTitle" idx="1"/>
          </p:nvPr>
        </p:nvSpPr>
        <p:spPr/>
        <p:txBody>
          <a:bodyPr/>
          <a:lstStyle/>
          <a:p>
            <a:r>
              <a:rPr lang="en-US" dirty="0"/>
              <a:t>How threat &amp; risk concepts and mappings are represented using UML</a:t>
            </a:r>
          </a:p>
        </p:txBody>
      </p:sp>
      <p:sp>
        <p:nvSpPr>
          <p:cNvPr id="5" name="Date Placeholder 4"/>
          <p:cNvSpPr>
            <a:spLocks noGrp="1"/>
          </p:cNvSpPr>
          <p:nvPr>
            <p:ph type="dt" sz="half" idx="10"/>
          </p:nvPr>
        </p:nvSpPr>
        <p:spPr/>
        <p:txBody>
          <a:bodyPr/>
          <a:lstStyle/>
          <a:p>
            <a:r>
              <a:rPr lang="en-US" dirty="0"/>
              <a:t>January 2017</a:t>
            </a:r>
          </a:p>
        </p:txBody>
      </p:sp>
      <p:sp>
        <p:nvSpPr>
          <p:cNvPr id="6" name="Slide Number Placeholder 5"/>
          <p:cNvSpPr>
            <a:spLocks noGrp="1"/>
          </p:cNvSpPr>
          <p:nvPr>
            <p:ph type="sldNum" sz="quarter" idx="11"/>
          </p:nvPr>
        </p:nvSpPr>
        <p:spPr/>
        <p:txBody>
          <a:bodyPr/>
          <a:lstStyle/>
          <a:p>
            <a:fld id="{C5349D12-3EF0-44B0-8484-0F10BE0E01DA}" type="slidenum">
              <a:rPr lang="en-US" smtClean="0"/>
              <a:t>34</a:t>
            </a:fld>
            <a:endParaRPr lang="en-US"/>
          </a:p>
        </p:txBody>
      </p:sp>
      <p:sp>
        <p:nvSpPr>
          <p:cNvPr id="7" name="Footer Placeholder 6"/>
          <p:cNvSpPr>
            <a:spLocks noGrp="1"/>
          </p:cNvSpPr>
          <p:nvPr>
            <p:ph type="ftr" sz="quarter" idx="12"/>
          </p:nvPr>
        </p:nvSpPr>
        <p:spPr/>
        <p:txBody>
          <a:bodyPr/>
          <a:lstStyle/>
          <a:p>
            <a:r>
              <a:rPr lang="en-US" dirty="0"/>
              <a:t>OMG Threat &amp; Risk </a:t>
            </a:r>
          </a:p>
        </p:txBody>
      </p:sp>
      <p:sp>
        <p:nvSpPr>
          <p:cNvPr id="8" name="Title 7"/>
          <p:cNvSpPr>
            <a:spLocks noGrp="1"/>
          </p:cNvSpPr>
          <p:nvPr>
            <p:ph type="title"/>
          </p:nvPr>
        </p:nvSpPr>
        <p:spPr/>
        <p:txBody>
          <a:bodyPr/>
          <a:lstStyle/>
          <a:p>
            <a:r>
              <a:rPr lang="en-US" dirty="0"/>
              <a:t>Example Models</a:t>
            </a:r>
          </a:p>
        </p:txBody>
      </p:sp>
    </p:spTree>
    <p:extLst>
      <p:ext uri="{BB962C8B-B14F-4D97-AF65-F5344CB8AC3E}">
        <p14:creationId xmlns:p14="http://schemas.microsoft.com/office/powerpoint/2010/main" val="9532938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r>
              <a:rPr lang="en-US" dirty="0"/>
              <a:t>11/2016</a:t>
            </a:r>
          </a:p>
        </p:txBody>
      </p:sp>
      <p:sp>
        <p:nvSpPr>
          <p:cNvPr id="6" name="Slide Number Placeholder 5"/>
          <p:cNvSpPr>
            <a:spLocks noGrp="1"/>
          </p:cNvSpPr>
          <p:nvPr>
            <p:ph type="sldNum" sz="quarter" idx="11"/>
          </p:nvPr>
        </p:nvSpPr>
        <p:spPr/>
        <p:txBody>
          <a:bodyPr/>
          <a:lstStyle/>
          <a:p>
            <a:fld id="{C5349D12-3EF0-44B0-8484-0F10BE0E01DA}" type="slidenum">
              <a:rPr lang="en-US" smtClean="0"/>
              <a:t>35</a:t>
            </a:fld>
            <a:endParaRPr lang="en-US"/>
          </a:p>
        </p:txBody>
      </p:sp>
      <p:sp>
        <p:nvSpPr>
          <p:cNvPr id="7" name="Footer Placeholder 6"/>
          <p:cNvSpPr>
            <a:spLocks noGrp="1"/>
          </p:cNvSpPr>
          <p:nvPr>
            <p:ph type="ftr" sz="quarter" idx="12"/>
          </p:nvPr>
        </p:nvSpPr>
        <p:spPr/>
        <p:txBody>
          <a:bodyPr/>
          <a:lstStyle/>
          <a:p>
            <a:r>
              <a:rPr lang="en-US" dirty="0"/>
              <a:t>OMG Threat &amp; Risk </a:t>
            </a:r>
          </a:p>
        </p:txBody>
      </p:sp>
      <p:sp>
        <p:nvSpPr>
          <p:cNvPr id="8" name="Title 7"/>
          <p:cNvSpPr>
            <a:spLocks noGrp="1"/>
          </p:cNvSpPr>
          <p:nvPr>
            <p:ph type="title"/>
          </p:nvPr>
        </p:nvSpPr>
        <p:spPr/>
        <p:txBody>
          <a:bodyPr>
            <a:normAutofit fontScale="90000"/>
          </a:bodyPr>
          <a:lstStyle/>
          <a:p>
            <a:r>
              <a:rPr lang="en-US" dirty="0"/>
              <a:t>Example of Modeling Style</a:t>
            </a:r>
          </a:p>
        </p:txBody>
      </p:sp>
      <p:sp>
        <p:nvSpPr>
          <p:cNvPr id="11" name="TextBox 10"/>
          <p:cNvSpPr txBox="1"/>
          <p:nvPr/>
        </p:nvSpPr>
        <p:spPr>
          <a:xfrm>
            <a:off x="-14416" y="4583928"/>
            <a:ext cx="8991600" cy="1815882"/>
          </a:xfrm>
          <a:prstGeom prst="rect">
            <a:avLst/>
          </a:prstGeom>
          <a:noFill/>
        </p:spPr>
        <p:txBody>
          <a:bodyPr wrap="square" rtlCol="0">
            <a:spAutoFit/>
          </a:bodyPr>
          <a:lstStyle/>
          <a:p>
            <a:pPr marL="285750" indent="-285750">
              <a:buFont typeface="Arial" panose="020B0604020202020204" pitchFamily="34" charset="0"/>
              <a:buChar char="•"/>
            </a:pPr>
            <a:r>
              <a:rPr lang="en-US" sz="1600" dirty="0"/>
              <a:t>Control Possession relationships are “first class” – have a timeframe, can be part of cause and effect, etc.</a:t>
            </a:r>
          </a:p>
          <a:p>
            <a:pPr marL="285750" indent="-285750">
              <a:buFont typeface="Arial" panose="020B0604020202020204" pitchFamily="34" charset="0"/>
              <a:buChar char="•"/>
            </a:pPr>
            <a:r>
              <a:rPr lang="en-US" sz="1600" dirty="0"/>
              <a:t>“Controlling Actor” is a role – people and organizations can play this role</a:t>
            </a:r>
          </a:p>
          <a:p>
            <a:pPr marL="285750" indent="-285750">
              <a:buFont typeface="Arial" panose="020B0604020202020204" pitchFamily="34" charset="0"/>
              <a:buChar char="•"/>
            </a:pPr>
            <a:r>
              <a:rPr lang="en-US" sz="1600" dirty="0"/>
              <a:t>Both entity classes and relationships form hierarchies</a:t>
            </a:r>
          </a:p>
          <a:p>
            <a:pPr marL="285750" indent="-285750">
              <a:buFont typeface="Arial" panose="020B0604020202020204" pitchFamily="34" charset="0"/>
              <a:buChar char="•"/>
            </a:pPr>
            <a:r>
              <a:rPr lang="en-US" sz="1600" dirty="0"/>
              <a:t>There are multiple ways “data structures” could be arranged to represent this information or a subset of it – that is the subject of mappings.</a:t>
            </a:r>
          </a:p>
          <a:p>
            <a:pPr marL="285750" indent="-285750">
              <a:buFont typeface="Arial" panose="020B0604020202020204" pitchFamily="34" charset="0"/>
              <a:buChar char="•"/>
            </a:pPr>
            <a:endParaRPr lang="en-US" sz="1600" dirty="0"/>
          </a:p>
        </p:txBody>
      </p:sp>
      <p:pic>
        <p:nvPicPr>
          <p:cNvPr id="14" name="Picture 13"/>
          <p:cNvPicPr>
            <a:picLocks noChangeAspect="1"/>
          </p:cNvPicPr>
          <p:nvPr/>
        </p:nvPicPr>
        <p:blipFill>
          <a:blip r:embed="rId2"/>
          <a:stretch>
            <a:fillRect/>
          </a:stretch>
        </p:blipFill>
        <p:spPr>
          <a:xfrm>
            <a:off x="17961" y="990600"/>
            <a:ext cx="9130158" cy="3428571"/>
          </a:xfrm>
          <a:prstGeom prst="rect">
            <a:avLst/>
          </a:prstGeom>
        </p:spPr>
      </p:pic>
    </p:spTree>
    <p:extLst>
      <p:ext uri="{BB962C8B-B14F-4D97-AF65-F5344CB8AC3E}">
        <p14:creationId xmlns:p14="http://schemas.microsoft.com/office/powerpoint/2010/main" val="22384038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dirty="0"/>
              <a:t>11/2016</a:t>
            </a:r>
          </a:p>
        </p:txBody>
      </p:sp>
      <p:sp>
        <p:nvSpPr>
          <p:cNvPr id="3" name="Slide Number Placeholder 2"/>
          <p:cNvSpPr>
            <a:spLocks noGrp="1"/>
          </p:cNvSpPr>
          <p:nvPr>
            <p:ph type="sldNum" sz="quarter" idx="11"/>
          </p:nvPr>
        </p:nvSpPr>
        <p:spPr/>
        <p:txBody>
          <a:bodyPr/>
          <a:lstStyle/>
          <a:p>
            <a:fld id="{C5349D12-3EF0-44B0-8484-0F10BE0E01DA}" type="slidenum">
              <a:rPr lang="en-US" smtClean="0"/>
              <a:t>36</a:t>
            </a:fld>
            <a:endParaRPr lang="en-US"/>
          </a:p>
        </p:txBody>
      </p:sp>
      <p:sp>
        <p:nvSpPr>
          <p:cNvPr id="4" name="Footer Placeholder 3"/>
          <p:cNvSpPr>
            <a:spLocks noGrp="1"/>
          </p:cNvSpPr>
          <p:nvPr>
            <p:ph type="ftr" sz="quarter" idx="12"/>
          </p:nvPr>
        </p:nvSpPr>
        <p:spPr/>
        <p:txBody>
          <a:bodyPr/>
          <a:lstStyle/>
          <a:p>
            <a:r>
              <a:rPr lang="en-US" dirty="0"/>
              <a:t>OMG Operational Threat &amp; Risk</a:t>
            </a:r>
          </a:p>
        </p:txBody>
      </p:sp>
      <p:sp>
        <p:nvSpPr>
          <p:cNvPr id="5" name="Title 4"/>
          <p:cNvSpPr>
            <a:spLocks noGrp="1"/>
          </p:cNvSpPr>
          <p:nvPr>
            <p:ph type="title"/>
          </p:nvPr>
        </p:nvSpPr>
        <p:spPr/>
        <p:txBody>
          <a:bodyPr>
            <a:normAutofit fontScale="90000"/>
          </a:bodyPr>
          <a:lstStyle/>
          <a:p>
            <a:r>
              <a:rPr lang="en-US" dirty="0"/>
              <a:t>Example Instances</a:t>
            </a:r>
          </a:p>
        </p:txBody>
      </p:sp>
      <p:pic>
        <p:nvPicPr>
          <p:cNvPr id="6" name="Picture 5"/>
          <p:cNvPicPr>
            <a:picLocks noChangeAspect="1"/>
          </p:cNvPicPr>
          <p:nvPr/>
        </p:nvPicPr>
        <p:blipFill>
          <a:blip r:embed="rId2"/>
          <a:stretch>
            <a:fillRect/>
          </a:stretch>
        </p:blipFill>
        <p:spPr>
          <a:xfrm>
            <a:off x="152400" y="1066800"/>
            <a:ext cx="8761904" cy="3784127"/>
          </a:xfrm>
          <a:prstGeom prst="rect">
            <a:avLst/>
          </a:prstGeom>
        </p:spPr>
      </p:pic>
      <p:sp>
        <p:nvSpPr>
          <p:cNvPr id="7" name="TextBox 6"/>
          <p:cNvSpPr txBox="1"/>
          <p:nvPr/>
        </p:nvSpPr>
        <p:spPr>
          <a:xfrm>
            <a:off x="352426" y="5257800"/>
            <a:ext cx="8561878" cy="1200329"/>
          </a:xfrm>
          <a:prstGeom prst="rect">
            <a:avLst/>
          </a:prstGeom>
          <a:noFill/>
        </p:spPr>
        <p:txBody>
          <a:bodyPr wrap="square" rtlCol="0">
            <a:spAutoFit/>
          </a:bodyPr>
          <a:lstStyle/>
          <a:p>
            <a:r>
              <a:rPr lang="en-US" dirty="0"/>
              <a:t>In the time interval from 2005-2010 Sue &lt;possesses&gt;“Key-card-A8988” that &lt;attests to&gt; the permission: Sue &lt;has permission to perform&gt; “Enter Building 5”.</a:t>
            </a:r>
          </a:p>
          <a:p>
            <a:endParaRPr lang="en-US" dirty="0"/>
          </a:p>
          <a:p>
            <a:r>
              <a:rPr lang="en-US" dirty="0"/>
              <a:t>Note: Note the best notation; this is intended to validate the model using UML.</a:t>
            </a:r>
          </a:p>
        </p:txBody>
      </p:sp>
    </p:spTree>
    <p:extLst>
      <p:ext uri="{BB962C8B-B14F-4D97-AF65-F5344CB8AC3E}">
        <p14:creationId xmlns:p14="http://schemas.microsoft.com/office/powerpoint/2010/main" val="31220389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r>
              <a:rPr lang="en-US" dirty="0"/>
              <a:t>11/2016</a:t>
            </a:r>
          </a:p>
        </p:txBody>
      </p:sp>
      <p:sp>
        <p:nvSpPr>
          <p:cNvPr id="4" name="Slide Number Placeholder 3"/>
          <p:cNvSpPr>
            <a:spLocks noGrp="1"/>
          </p:cNvSpPr>
          <p:nvPr>
            <p:ph type="sldNum" sz="quarter" idx="11"/>
          </p:nvPr>
        </p:nvSpPr>
        <p:spPr/>
        <p:txBody>
          <a:bodyPr/>
          <a:lstStyle/>
          <a:p>
            <a:fld id="{C5349D12-3EF0-44B0-8484-0F10BE0E01DA}" type="slidenum">
              <a:rPr lang="en-US" smtClean="0"/>
              <a:t>37</a:t>
            </a:fld>
            <a:endParaRPr lang="en-US"/>
          </a:p>
        </p:txBody>
      </p:sp>
      <p:sp>
        <p:nvSpPr>
          <p:cNvPr id="5" name="Footer Placeholder 4"/>
          <p:cNvSpPr>
            <a:spLocks noGrp="1"/>
          </p:cNvSpPr>
          <p:nvPr>
            <p:ph type="ftr" sz="quarter" idx="12"/>
          </p:nvPr>
        </p:nvSpPr>
        <p:spPr/>
        <p:txBody>
          <a:bodyPr/>
          <a:lstStyle/>
          <a:p>
            <a:r>
              <a:rPr lang="en-US" dirty="0"/>
              <a:t>OMG Operational Threat &amp; Risk</a:t>
            </a:r>
          </a:p>
        </p:txBody>
      </p:sp>
      <p:sp>
        <p:nvSpPr>
          <p:cNvPr id="7" name="Title 6"/>
          <p:cNvSpPr>
            <a:spLocks noGrp="1"/>
          </p:cNvSpPr>
          <p:nvPr>
            <p:ph type="title"/>
          </p:nvPr>
        </p:nvSpPr>
        <p:spPr>
          <a:xfrm>
            <a:off x="381000" y="152400"/>
            <a:ext cx="8153400" cy="685800"/>
          </a:xfrm>
        </p:spPr>
        <p:txBody>
          <a:bodyPr>
            <a:normAutofit fontScale="90000"/>
          </a:bodyPr>
          <a:lstStyle/>
          <a:p>
            <a:r>
              <a:rPr lang="en-US" dirty="0"/>
              <a:t>Example of more threat-specific module</a:t>
            </a:r>
          </a:p>
        </p:txBody>
      </p:sp>
      <p:pic>
        <p:nvPicPr>
          <p:cNvPr id="9" name="Picture 8"/>
          <p:cNvPicPr>
            <a:picLocks noChangeAspect="1"/>
          </p:cNvPicPr>
          <p:nvPr/>
        </p:nvPicPr>
        <p:blipFill>
          <a:blip r:embed="rId2"/>
          <a:stretch>
            <a:fillRect/>
          </a:stretch>
        </p:blipFill>
        <p:spPr>
          <a:xfrm>
            <a:off x="552450" y="715717"/>
            <a:ext cx="7772400" cy="6146294"/>
          </a:xfrm>
          <a:prstGeom prst="rect">
            <a:avLst/>
          </a:prstGeom>
        </p:spPr>
      </p:pic>
    </p:spTree>
    <p:extLst>
      <p:ext uri="{BB962C8B-B14F-4D97-AF65-F5344CB8AC3E}">
        <p14:creationId xmlns:p14="http://schemas.microsoft.com/office/powerpoint/2010/main" val="227220136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13"/>
          </p:nvPr>
        </p:nvSpPr>
        <p:spPr/>
        <p:txBody>
          <a:bodyPr/>
          <a:lstStyle/>
          <a:p>
            <a:r>
              <a:rPr lang="en-US" dirty="0"/>
              <a:t>Operational Threat/Risk uses the in-progress “Semantic Information Modeling for Federation” (SIMF) specification, being developed in the OMG.</a:t>
            </a:r>
          </a:p>
          <a:p>
            <a:r>
              <a:rPr lang="en-US" dirty="0"/>
              <a:t>SIMF defines a foundational semantic conceptual model for the modeling language as well as a UML (Unified Modeling Language) profile.</a:t>
            </a:r>
          </a:p>
          <a:p>
            <a:r>
              <a:rPr lang="en-US" dirty="0"/>
              <a:t>The UML Profile is what has been shown, using the “Cameo Concept Modeler” from </a:t>
            </a:r>
            <a:r>
              <a:rPr lang="en-US" dirty="0" err="1"/>
              <a:t>Nomagic</a:t>
            </a:r>
            <a:r>
              <a:rPr lang="en-US" dirty="0"/>
              <a:t>. </a:t>
            </a:r>
          </a:p>
          <a:p>
            <a:r>
              <a:rPr lang="en-US" dirty="0"/>
              <a:t>Based on the (draft) specification, CCM is able to generate OWL for the threat/risk model. Other implementation technologies could be generated as well.</a:t>
            </a:r>
          </a:p>
        </p:txBody>
      </p:sp>
      <p:sp>
        <p:nvSpPr>
          <p:cNvPr id="2" name="Date Placeholder 1"/>
          <p:cNvSpPr>
            <a:spLocks noGrp="1"/>
          </p:cNvSpPr>
          <p:nvPr>
            <p:ph type="dt" sz="half" idx="14"/>
          </p:nvPr>
        </p:nvSpPr>
        <p:spPr/>
        <p:txBody>
          <a:bodyPr/>
          <a:lstStyle/>
          <a:p>
            <a:r>
              <a:rPr lang="en-US" dirty="0"/>
              <a:t>11/2016</a:t>
            </a:r>
          </a:p>
        </p:txBody>
      </p:sp>
      <p:sp>
        <p:nvSpPr>
          <p:cNvPr id="3" name="Slide Number Placeholder 2"/>
          <p:cNvSpPr>
            <a:spLocks noGrp="1"/>
          </p:cNvSpPr>
          <p:nvPr>
            <p:ph type="sldNum" sz="quarter" idx="15"/>
          </p:nvPr>
        </p:nvSpPr>
        <p:spPr/>
        <p:txBody>
          <a:bodyPr/>
          <a:lstStyle/>
          <a:p>
            <a:fld id="{C5349D12-3EF0-44B0-8484-0F10BE0E01DA}" type="slidenum">
              <a:rPr lang="en-US" smtClean="0"/>
              <a:t>38</a:t>
            </a:fld>
            <a:endParaRPr lang="en-US"/>
          </a:p>
        </p:txBody>
      </p:sp>
      <p:sp>
        <p:nvSpPr>
          <p:cNvPr id="4" name="Footer Placeholder 3"/>
          <p:cNvSpPr>
            <a:spLocks noGrp="1"/>
          </p:cNvSpPr>
          <p:nvPr>
            <p:ph type="ftr" sz="quarter" idx="16"/>
          </p:nvPr>
        </p:nvSpPr>
        <p:spPr/>
        <p:txBody>
          <a:bodyPr/>
          <a:lstStyle/>
          <a:p>
            <a:r>
              <a:rPr lang="en-US" dirty="0"/>
              <a:t>OMG Operational Threat &amp; Risk</a:t>
            </a:r>
          </a:p>
        </p:txBody>
      </p:sp>
      <p:sp>
        <p:nvSpPr>
          <p:cNvPr id="6" name="Title 5"/>
          <p:cNvSpPr>
            <a:spLocks noGrp="1"/>
          </p:cNvSpPr>
          <p:nvPr>
            <p:ph type="title"/>
          </p:nvPr>
        </p:nvSpPr>
        <p:spPr/>
        <p:txBody>
          <a:bodyPr>
            <a:normAutofit fontScale="90000"/>
          </a:bodyPr>
          <a:lstStyle/>
          <a:p>
            <a:r>
              <a:rPr lang="en-US" dirty="0"/>
              <a:t>Model/Ontology/Vocabulary Representation</a:t>
            </a:r>
          </a:p>
        </p:txBody>
      </p:sp>
    </p:spTree>
    <p:extLst>
      <p:ext uri="{BB962C8B-B14F-4D97-AF65-F5344CB8AC3E}">
        <p14:creationId xmlns:p14="http://schemas.microsoft.com/office/powerpoint/2010/main" val="263353340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7"/>
          <p:cNvSpPr>
            <a:spLocks noGrp="1"/>
          </p:cNvSpPr>
          <p:nvPr>
            <p:ph type="subTitle" idx="1"/>
          </p:nvPr>
        </p:nvSpPr>
        <p:spPr/>
        <p:txBody>
          <a:bodyPr/>
          <a:lstStyle/>
          <a:p>
            <a:r>
              <a:rPr lang="en-US" dirty="0"/>
              <a:t>STIX &amp; NIEM</a:t>
            </a:r>
          </a:p>
        </p:txBody>
      </p:sp>
      <p:sp>
        <p:nvSpPr>
          <p:cNvPr id="3" name="Date Placeholder 2"/>
          <p:cNvSpPr>
            <a:spLocks noGrp="1"/>
          </p:cNvSpPr>
          <p:nvPr>
            <p:ph type="dt" sz="half" idx="10"/>
          </p:nvPr>
        </p:nvSpPr>
        <p:spPr/>
        <p:txBody>
          <a:bodyPr/>
          <a:lstStyle/>
          <a:p>
            <a:r>
              <a:rPr lang="en-US" dirty="0"/>
              <a:t>11/2016</a:t>
            </a:r>
          </a:p>
        </p:txBody>
      </p:sp>
      <p:sp>
        <p:nvSpPr>
          <p:cNvPr id="4" name="Slide Number Placeholder 3"/>
          <p:cNvSpPr>
            <a:spLocks noGrp="1"/>
          </p:cNvSpPr>
          <p:nvPr>
            <p:ph type="sldNum" sz="quarter" idx="11"/>
          </p:nvPr>
        </p:nvSpPr>
        <p:spPr/>
        <p:txBody>
          <a:bodyPr/>
          <a:lstStyle/>
          <a:p>
            <a:fld id="{C5349D12-3EF0-44B0-8484-0F10BE0E01DA}" type="slidenum">
              <a:rPr lang="en-US" smtClean="0"/>
              <a:t>39</a:t>
            </a:fld>
            <a:endParaRPr lang="en-US"/>
          </a:p>
        </p:txBody>
      </p:sp>
      <p:sp>
        <p:nvSpPr>
          <p:cNvPr id="5" name="Footer Placeholder 4"/>
          <p:cNvSpPr>
            <a:spLocks noGrp="1"/>
          </p:cNvSpPr>
          <p:nvPr>
            <p:ph type="ftr" sz="quarter" idx="12"/>
          </p:nvPr>
        </p:nvSpPr>
        <p:spPr/>
        <p:txBody>
          <a:bodyPr/>
          <a:lstStyle/>
          <a:p>
            <a:r>
              <a:rPr lang="en-US" dirty="0"/>
              <a:t>OMG Operational Threat &amp; Risk</a:t>
            </a:r>
          </a:p>
        </p:txBody>
      </p:sp>
      <p:sp>
        <p:nvSpPr>
          <p:cNvPr id="7" name="Title 6"/>
          <p:cNvSpPr>
            <a:spLocks noGrp="1"/>
          </p:cNvSpPr>
          <p:nvPr>
            <p:ph type="title"/>
          </p:nvPr>
        </p:nvSpPr>
        <p:spPr/>
        <p:txBody>
          <a:bodyPr/>
          <a:lstStyle/>
          <a:p>
            <a:r>
              <a:rPr lang="en-US" dirty="0"/>
              <a:t>Data Mappings</a:t>
            </a:r>
          </a:p>
        </p:txBody>
      </p:sp>
    </p:spTree>
    <p:extLst>
      <p:ext uri="{BB962C8B-B14F-4D97-AF65-F5344CB8AC3E}">
        <p14:creationId xmlns:p14="http://schemas.microsoft.com/office/powerpoint/2010/main" val="11744224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ounded Rectangle 12"/>
          <p:cNvSpPr/>
          <p:nvPr/>
        </p:nvSpPr>
        <p:spPr>
          <a:xfrm>
            <a:off x="5505450" y="1651631"/>
            <a:ext cx="1623060" cy="3514729"/>
          </a:xfrm>
          <a:prstGeom prst="roundRect">
            <a:avLst/>
          </a:prstGeom>
          <a:solidFill>
            <a:schemeClr val="tx2">
              <a:lumMod val="75000"/>
            </a:schemeClr>
          </a:solidFill>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n-US" sz="1600" dirty="0">
                <a:solidFill>
                  <a:schemeClr val="bg1"/>
                </a:solidFill>
              </a:rPr>
              <a:t>Critical Infrastructure</a:t>
            </a:r>
          </a:p>
        </p:txBody>
      </p:sp>
      <p:sp>
        <p:nvSpPr>
          <p:cNvPr id="14" name="Rounded Rectangle 13"/>
          <p:cNvSpPr/>
          <p:nvPr/>
        </p:nvSpPr>
        <p:spPr>
          <a:xfrm>
            <a:off x="3737243" y="1651631"/>
            <a:ext cx="1623060" cy="3514729"/>
          </a:xfrm>
          <a:prstGeom prst="roundRect">
            <a:avLst/>
          </a:prstGeom>
          <a:solidFill>
            <a:schemeClr val="tx2">
              <a:lumMod val="75000"/>
            </a:schemeClr>
          </a:solidFill>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n-US" sz="1600" dirty="0">
                <a:solidFill>
                  <a:schemeClr val="bg1"/>
                </a:solidFill>
              </a:rPr>
              <a:t>Terrorism</a:t>
            </a:r>
          </a:p>
        </p:txBody>
      </p:sp>
      <p:sp>
        <p:nvSpPr>
          <p:cNvPr id="15" name="Rounded Rectangle 14"/>
          <p:cNvSpPr/>
          <p:nvPr/>
        </p:nvSpPr>
        <p:spPr>
          <a:xfrm>
            <a:off x="1919873" y="1651631"/>
            <a:ext cx="1623060" cy="3514729"/>
          </a:xfrm>
          <a:prstGeom prst="roundRect">
            <a:avLst/>
          </a:prstGeom>
          <a:solidFill>
            <a:schemeClr val="tx2">
              <a:lumMod val="75000"/>
            </a:schemeClr>
          </a:solidFill>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n-US" sz="1600" dirty="0">
                <a:solidFill>
                  <a:schemeClr val="bg1"/>
                </a:solidFill>
              </a:rPr>
              <a:t>Crime</a:t>
            </a:r>
          </a:p>
        </p:txBody>
      </p:sp>
      <p:sp>
        <p:nvSpPr>
          <p:cNvPr id="16" name="Rounded Rectangle 15"/>
          <p:cNvSpPr/>
          <p:nvPr/>
        </p:nvSpPr>
        <p:spPr>
          <a:xfrm>
            <a:off x="102503" y="1651631"/>
            <a:ext cx="1623060" cy="3514729"/>
          </a:xfrm>
          <a:prstGeom prst="roundRect">
            <a:avLst/>
          </a:prstGeom>
          <a:solidFill>
            <a:schemeClr val="tx2">
              <a:lumMod val="75000"/>
            </a:schemeClr>
          </a:solidFill>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n-US" sz="1600" dirty="0">
                <a:solidFill>
                  <a:schemeClr val="bg1"/>
                </a:solidFill>
              </a:rPr>
              <a:t>Cyber</a:t>
            </a:r>
          </a:p>
        </p:txBody>
      </p:sp>
      <p:sp>
        <p:nvSpPr>
          <p:cNvPr id="18" name="Rounded Rectangle 17"/>
          <p:cNvSpPr/>
          <p:nvPr/>
        </p:nvSpPr>
        <p:spPr>
          <a:xfrm>
            <a:off x="7331633" y="1651630"/>
            <a:ext cx="1623060" cy="3514729"/>
          </a:xfrm>
          <a:prstGeom prst="roundRect">
            <a:avLst/>
          </a:prstGeom>
          <a:solidFill>
            <a:schemeClr val="tx2">
              <a:lumMod val="75000"/>
            </a:schemeClr>
          </a:solidFill>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n-US" sz="1600" dirty="0">
                <a:solidFill>
                  <a:schemeClr val="bg1"/>
                </a:solidFill>
              </a:rPr>
              <a:t>Natural</a:t>
            </a:r>
          </a:p>
          <a:p>
            <a:pPr algn="ctr"/>
            <a:r>
              <a:rPr lang="en-US" sz="1600" dirty="0">
                <a:solidFill>
                  <a:schemeClr val="bg1"/>
                </a:solidFill>
              </a:rPr>
              <a:t>Disasters</a:t>
            </a:r>
          </a:p>
        </p:txBody>
      </p:sp>
      <p:sp>
        <p:nvSpPr>
          <p:cNvPr id="5" name="Rounded Rectangle 4"/>
          <p:cNvSpPr/>
          <p:nvPr/>
        </p:nvSpPr>
        <p:spPr>
          <a:xfrm>
            <a:off x="68580" y="2583180"/>
            <a:ext cx="8949690" cy="2674620"/>
          </a:xfrm>
          <a:prstGeom prst="roundRect">
            <a:avLst/>
          </a:prstGeom>
          <a:gradFill>
            <a:gsLst>
              <a:gs pos="0">
                <a:schemeClr val="accent1">
                  <a:tint val="100000"/>
                  <a:shade val="100000"/>
                  <a:satMod val="130000"/>
                  <a:alpha val="64000"/>
                </a:schemeClr>
              </a:gs>
              <a:gs pos="100000">
                <a:schemeClr val="accent1">
                  <a:tint val="50000"/>
                  <a:shade val="100000"/>
                  <a:satMod val="350000"/>
                </a:schemeClr>
              </a:gs>
            </a:gsLst>
          </a:gradFill>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b" anchorCtr="0"/>
          <a:lstStyle/>
          <a:p>
            <a:pPr algn="ctr"/>
            <a:r>
              <a:rPr lang="en-US" dirty="0"/>
              <a:t>Integrating Framework for Threats and Risks</a:t>
            </a:r>
          </a:p>
        </p:txBody>
      </p:sp>
      <p:sp>
        <p:nvSpPr>
          <p:cNvPr id="4" name="Title 3"/>
          <p:cNvSpPr>
            <a:spLocks noGrp="1"/>
          </p:cNvSpPr>
          <p:nvPr>
            <p:ph type="title"/>
          </p:nvPr>
        </p:nvSpPr>
        <p:spPr/>
        <p:txBody>
          <a:bodyPr>
            <a:normAutofit/>
          </a:bodyPr>
          <a:lstStyle/>
          <a:p>
            <a:r>
              <a:rPr lang="en-US" sz="3200" dirty="0"/>
              <a:t>What we need is an integrating framework </a:t>
            </a:r>
            <a:r>
              <a:rPr lang="en-US" sz="3200" dirty="0">
                <a:solidFill>
                  <a:srgbClr val="FF0000"/>
                </a:solidFill>
              </a:rPr>
              <a:t>that supports automated data mapping</a:t>
            </a:r>
          </a:p>
        </p:txBody>
      </p:sp>
      <p:sp>
        <p:nvSpPr>
          <p:cNvPr id="2" name="Flowchart: Document 1"/>
          <p:cNvSpPr/>
          <p:nvPr/>
        </p:nvSpPr>
        <p:spPr>
          <a:xfrm>
            <a:off x="365760" y="2766378"/>
            <a:ext cx="1074420" cy="1965642"/>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t>Sharing &amp; Analytics</a:t>
            </a:r>
          </a:p>
        </p:txBody>
      </p:sp>
      <p:sp>
        <p:nvSpPr>
          <p:cNvPr id="10" name="Flowchart: Document 9"/>
          <p:cNvSpPr/>
          <p:nvPr/>
        </p:nvSpPr>
        <p:spPr>
          <a:xfrm>
            <a:off x="2183130" y="2766378"/>
            <a:ext cx="1074420" cy="1965642"/>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t>Sharing &amp; Analytics</a:t>
            </a:r>
          </a:p>
        </p:txBody>
      </p:sp>
      <p:sp>
        <p:nvSpPr>
          <p:cNvPr id="11" name="Flowchart: Document 10"/>
          <p:cNvSpPr/>
          <p:nvPr/>
        </p:nvSpPr>
        <p:spPr>
          <a:xfrm>
            <a:off x="4000500" y="2766378"/>
            <a:ext cx="1074420" cy="1965642"/>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t>Sharing &amp; Analytics</a:t>
            </a:r>
          </a:p>
        </p:txBody>
      </p:sp>
      <p:sp>
        <p:nvSpPr>
          <p:cNvPr id="12" name="Flowchart: Document 11"/>
          <p:cNvSpPr/>
          <p:nvPr/>
        </p:nvSpPr>
        <p:spPr>
          <a:xfrm>
            <a:off x="5779770" y="2766378"/>
            <a:ext cx="1074420" cy="1965642"/>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t>Sharing &amp; Analytics</a:t>
            </a:r>
          </a:p>
        </p:txBody>
      </p:sp>
      <p:sp>
        <p:nvSpPr>
          <p:cNvPr id="19" name="Flowchart: Document 18"/>
          <p:cNvSpPr/>
          <p:nvPr/>
        </p:nvSpPr>
        <p:spPr>
          <a:xfrm>
            <a:off x="7669530" y="2766378"/>
            <a:ext cx="1074420" cy="1965642"/>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t>Sharing &amp; Analytics</a:t>
            </a:r>
          </a:p>
        </p:txBody>
      </p:sp>
      <p:sp>
        <p:nvSpPr>
          <p:cNvPr id="7" name="TextBox 6"/>
          <p:cNvSpPr txBox="1"/>
          <p:nvPr/>
        </p:nvSpPr>
        <p:spPr>
          <a:xfrm>
            <a:off x="727248" y="5435420"/>
            <a:ext cx="8250977" cy="369332"/>
          </a:xfrm>
          <a:prstGeom prst="rect">
            <a:avLst/>
          </a:prstGeom>
          <a:noFill/>
        </p:spPr>
        <p:txBody>
          <a:bodyPr wrap="none" rtlCol="0">
            <a:spAutoFit/>
          </a:bodyPr>
          <a:lstStyle/>
          <a:p>
            <a:r>
              <a:rPr lang="en-US" dirty="0">
                <a:solidFill>
                  <a:srgbClr val="FF0000"/>
                </a:solidFill>
              </a:rPr>
              <a:t>An integrating framework that helps us deal with all aspects of a risk or incident</a:t>
            </a:r>
          </a:p>
        </p:txBody>
      </p:sp>
      <p:sp>
        <p:nvSpPr>
          <p:cNvPr id="3" name="TextBox 2"/>
          <p:cNvSpPr txBox="1"/>
          <p:nvPr/>
        </p:nvSpPr>
        <p:spPr>
          <a:xfrm>
            <a:off x="891327" y="5804752"/>
            <a:ext cx="7840673" cy="369332"/>
          </a:xfrm>
          <a:prstGeom prst="rect">
            <a:avLst/>
          </a:prstGeom>
          <a:noFill/>
        </p:spPr>
        <p:txBody>
          <a:bodyPr wrap="none" rtlCol="0">
            <a:spAutoFit/>
          </a:bodyPr>
          <a:lstStyle/>
          <a:p>
            <a:r>
              <a:rPr lang="en-US" dirty="0">
                <a:solidFill>
                  <a:srgbClr val="FF0000"/>
                </a:solidFill>
              </a:rPr>
              <a:t>A federation of risk and threat information sharing and analytics capabilities</a:t>
            </a:r>
          </a:p>
        </p:txBody>
      </p:sp>
      <p:sp>
        <p:nvSpPr>
          <p:cNvPr id="6" name="Footer Placeholder 5"/>
          <p:cNvSpPr>
            <a:spLocks noGrp="1"/>
          </p:cNvSpPr>
          <p:nvPr>
            <p:ph type="ftr" sz="quarter" idx="16"/>
          </p:nvPr>
        </p:nvSpPr>
        <p:spPr/>
        <p:txBody>
          <a:bodyPr/>
          <a:lstStyle/>
          <a:p>
            <a:r>
              <a:rPr lang="en-US" dirty="0"/>
              <a:t>OMG Threat &amp; Risk </a:t>
            </a:r>
          </a:p>
        </p:txBody>
      </p:sp>
      <p:sp>
        <p:nvSpPr>
          <p:cNvPr id="8" name="Slide Number Placeholder 7"/>
          <p:cNvSpPr>
            <a:spLocks noGrp="1"/>
          </p:cNvSpPr>
          <p:nvPr>
            <p:ph type="sldNum" sz="quarter" idx="15"/>
          </p:nvPr>
        </p:nvSpPr>
        <p:spPr/>
        <p:txBody>
          <a:bodyPr/>
          <a:lstStyle/>
          <a:p>
            <a:fld id="{C5349D12-3EF0-44B0-8484-0F10BE0E01DA}" type="slidenum">
              <a:rPr lang="en-US" smtClean="0"/>
              <a:t>4</a:t>
            </a:fld>
            <a:endParaRPr lang="en-US"/>
          </a:p>
        </p:txBody>
      </p:sp>
      <p:sp>
        <p:nvSpPr>
          <p:cNvPr id="9" name="Date Placeholder 8"/>
          <p:cNvSpPr>
            <a:spLocks noGrp="1"/>
          </p:cNvSpPr>
          <p:nvPr>
            <p:ph type="dt" sz="half" idx="14"/>
          </p:nvPr>
        </p:nvSpPr>
        <p:spPr/>
        <p:txBody>
          <a:bodyPr/>
          <a:lstStyle/>
          <a:p>
            <a:r>
              <a:rPr lang="en-US" dirty="0"/>
              <a:t>January 2017</a:t>
            </a:r>
          </a:p>
        </p:txBody>
      </p:sp>
    </p:spTree>
    <p:extLst>
      <p:ext uri="{BB962C8B-B14F-4D97-AF65-F5344CB8AC3E}">
        <p14:creationId xmlns:p14="http://schemas.microsoft.com/office/powerpoint/2010/main" val="1095968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3"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52426" y="228600"/>
            <a:ext cx="7680960" cy="533400"/>
          </a:xfrm>
        </p:spPr>
        <p:txBody>
          <a:bodyPr>
            <a:normAutofit fontScale="90000"/>
          </a:bodyPr>
          <a:lstStyle/>
          <a:p>
            <a:r>
              <a:rPr lang="en-US" dirty="0"/>
              <a:t>Representing the STIX physical model</a:t>
            </a:r>
          </a:p>
        </p:txBody>
      </p:sp>
      <p:sp>
        <p:nvSpPr>
          <p:cNvPr id="9" name="TextBox 8"/>
          <p:cNvSpPr txBox="1"/>
          <p:nvPr/>
        </p:nvSpPr>
        <p:spPr>
          <a:xfrm>
            <a:off x="-3886200" y="1371600"/>
            <a:ext cx="33256476" cy="3416320"/>
          </a:xfrm>
          <a:prstGeom prst="rect">
            <a:avLst/>
          </a:prstGeom>
          <a:noFill/>
        </p:spPr>
        <p:txBody>
          <a:bodyPr wrap="none" rtlCol="0">
            <a:spAutoFit/>
          </a:bodyPr>
          <a:lstStyle/>
          <a:p>
            <a:r>
              <a:rPr lang="en-US" sz="1200" dirty="0"/>
              <a:t>		&lt;</a:t>
            </a:r>
            <a:r>
              <a:rPr lang="en-US" sz="1200" dirty="0" err="1"/>
              <a:t>xs:complexContent</a:t>
            </a:r>
            <a:r>
              <a:rPr lang="en-US" sz="1200" dirty="0"/>
              <a:t>&gt;</a:t>
            </a:r>
          </a:p>
          <a:p>
            <a:r>
              <a:rPr lang="en-US" sz="1200" dirty="0"/>
              <a:t>			&lt;</a:t>
            </a:r>
            <a:r>
              <a:rPr lang="en-US" sz="1200" dirty="0" err="1"/>
              <a:t>xs:extension</a:t>
            </a:r>
            <a:r>
              <a:rPr lang="en-US" sz="1200" dirty="0"/>
              <a:t> base="</a:t>
            </a:r>
            <a:r>
              <a:rPr lang="en-US" sz="1200" dirty="0" err="1"/>
              <a:t>stixCommon:IndicatorBaseType</a:t>
            </a:r>
            <a:r>
              <a:rPr lang="en-US" sz="1200" dirty="0"/>
              <a:t>"&gt;</a:t>
            </a:r>
          </a:p>
          <a:p>
            <a:r>
              <a:rPr lang="en-US" sz="1200" dirty="0"/>
              <a:t>				&lt;</a:t>
            </a:r>
            <a:r>
              <a:rPr lang="en-US" sz="1200" dirty="0" err="1"/>
              <a:t>xs:sequence</a:t>
            </a:r>
            <a:r>
              <a:rPr lang="en-US" sz="1200" dirty="0"/>
              <a:t>&gt;</a:t>
            </a:r>
          </a:p>
          <a:p>
            <a:r>
              <a:rPr lang="en-US" sz="1200" dirty="0"/>
              <a:t>					&lt;</a:t>
            </a:r>
            <a:r>
              <a:rPr lang="en-US" sz="1200" dirty="0" err="1"/>
              <a:t>xs:element</a:t>
            </a:r>
            <a:r>
              <a:rPr lang="en-US" sz="1200" dirty="0"/>
              <a:t> name="Title" type="</a:t>
            </a:r>
            <a:r>
              <a:rPr lang="en-US" sz="1200" dirty="0" err="1"/>
              <a:t>xs:string</a:t>
            </a:r>
            <a:r>
              <a:rPr lang="en-US" sz="1200" dirty="0"/>
              <a:t>" </a:t>
            </a:r>
            <a:r>
              <a:rPr lang="en-US" sz="1200" dirty="0" err="1"/>
              <a:t>minOccurs</a:t>
            </a:r>
            <a:r>
              <a:rPr lang="en-US" sz="1200" dirty="0"/>
              <a:t>="0"&gt;</a:t>
            </a:r>
          </a:p>
          <a:p>
            <a:r>
              <a:rPr lang="en-US" sz="1200" dirty="0"/>
              <a:t>						&lt;</a:t>
            </a:r>
            <a:r>
              <a:rPr lang="en-US" sz="1200" dirty="0" err="1"/>
              <a:t>xs:annotation</a:t>
            </a:r>
            <a:r>
              <a:rPr lang="en-US" sz="1200" dirty="0"/>
              <a:t>&gt;</a:t>
            </a:r>
          </a:p>
          <a:p>
            <a:r>
              <a:rPr lang="en-US" sz="1200" dirty="0"/>
              <a:t>							&lt;</a:t>
            </a:r>
            <a:r>
              <a:rPr lang="en-US" sz="1200" dirty="0" err="1"/>
              <a:t>xs:documentation</a:t>
            </a:r>
            <a:r>
              <a:rPr lang="en-US" sz="1200" dirty="0"/>
              <a:t>&gt;The Title field provides a simple title for this Indicator.&lt;/</a:t>
            </a:r>
            <a:r>
              <a:rPr lang="en-US" sz="1200" dirty="0" err="1"/>
              <a:t>xs:documentation</a:t>
            </a:r>
            <a:r>
              <a:rPr lang="en-US" sz="1200" dirty="0"/>
              <a:t>&gt;</a:t>
            </a:r>
          </a:p>
          <a:p>
            <a:r>
              <a:rPr lang="en-US" sz="1200" dirty="0"/>
              <a:t>						&lt;/</a:t>
            </a:r>
            <a:r>
              <a:rPr lang="en-US" sz="1200" dirty="0" err="1"/>
              <a:t>xs:annotation</a:t>
            </a:r>
            <a:r>
              <a:rPr lang="en-US" sz="1200" dirty="0"/>
              <a:t>&gt;</a:t>
            </a:r>
          </a:p>
          <a:p>
            <a:r>
              <a:rPr lang="en-US" sz="1200" dirty="0"/>
              <a:t>					&lt;/</a:t>
            </a:r>
            <a:r>
              <a:rPr lang="en-US" sz="1200" dirty="0" err="1"/>
              <a:t>xs:element</a:t>
            </a:r>
            <a:r>
              <a:rPr lang="en-US" sz="1200" dirty="0"/>
              <a:t>&gt;</a:t>
            </a:r>
          </a:p>
          <a:p>
            <a:r>
              <a:rPr lang="en-US" sz="1200" dirty="0"/>
              <a:t>					&lt;</a:t>
            </a:r>
            <a:r>
              <a:rPr lang="en-US" sz="1200" dirty="0" err="1"/>
              <a:t>xs:element</a:t>
            </a:r>
            <a:r>
              <a:rPr lang="en-US" sz="1200" dirty="0"/>
              <a:t> name="Type" type="</a:t>
            </a:r>
            <a:r>
              <a:rPr lang="en-US" sz="1200" dirty="0" err="1"/>
              <a:t>stixCommon:ControlledVocabularyStringType</a:t>
            </a:r>
            <a:r>
              <a:rPr lang="en-US" sz="1200" dirty="0"/>
              <a:t>" </a:t>
            </a:r>
            <a:r>
              <a:rPr lang="en-US" sz="1200" dirty="0" err="1"/>
              <a:t>minOccurs</a:t>
            </a:r>
            <a:r>
              <a:rPr lang="en-US" sz="1200" dirty="0"/>
              <a:t>="0" </a:t>
            </a:r>
            <a:r>
              <a:rPr lang="en-US" sz="1200" dirty="0" err="1"/>
              <a:t>maxOccurs</a:t>
            </a:r>
            <a:r>
              <a:rPr lang="en-US" sz="1200" dirty="0"/>
              <a:t>="unbounded"&gt;</a:t>
            </a:r>
          </a:p>
          <a:p>
            <a:r>
              <a:rPr lang="en-US" sz="1200" dirty="0"/>
              <a:t>						&lt;</a:t>
            </a:r>
            <a:r>
              <a:rPr lang="en-US" sz="1200" dirty="0" err="1"/>
              <a:t>xs:annotation</a:t>
            </a:r>
            <a:r>
              <a:rPr lang="en-US" sz="1200" dirty="0"/>
              <a:t>&gt;</a:t>
            </a:r>
          </a:p>
          <a:p>
            <a:r>
              <a:rPr lang="en-US" sz="1200" dirty="0"/>
              <a:t>							&lt;</a:t>
            </a:r>
            <a:r>
              <a:rPr lang="en-US" sz="1200" dirty="0" err="1"/>
              <a:t>xs:documentation</a:t>
            </a:r>
            <a:r>
              <a:rPr lang="en-US" sz="1200" dirty="0"/>
              <a:t>&gt;Specifies the type or types for this Indicator.&lt;/</a:t>
            </a:r>
            <a:r>
              <a:rPr lang="en-US" sz="1200" dirty="0" err="1"/>
              <a:t>xs:documentation</a:t>
            </a:r>
            <a:r>
              <a:rPr lang="en-US" sz="1200" dirty="0"/>
              <a:t>&gt;</a:t>
            </a:r>
          </a:p>
          <a:p>
            <a:r>
              <a:rPr lang="en-US" sz="1200" dirty="0"/>
              <a:t>							&lt;</a:t>
            </a:r>
            <a:r>
              <a:rPr lang="en-US" sz="1200" dirty="0" err="1"/>
              <a:t>xs:documentation</a:t>
            </a:r>
            <a:r>
              <a:rPr lang="en-US" sz="1200" dirty="0"/>
              <a:t>&gt;This field is implemented through the </a:t>
            </a:r>
            <a:r>
              <a:rPr lang="en-US" sz="1200" dirty="0" err="1"/>
              <a:t>xsi:type</a:t>
            </a:r>
            <a:r>
              <a:rPr lang="en-US" sz="1200" dirty="0"/>
              <a:t> controlled vocabulary extension mechanism. The default vocabulary type is </a:t>
            </a:r>
            <a:r>
              <a:rPr lang="en-US" sz="1200" dirty="0" err="1"/>
              <a:t>IndicatorTypeVocabularyType</a:t>
            </a:r>
            <a:r>
              <a:rPr lang="en-US" sz="1200" dirty="0"/>
              <a:t> in the http://stix.mitre.org/default_vocabularies-1 namespace. This type is defined in the stix_default_vocabularies.xsd file or at the URL http://stix.mitre.org/XMLSchema/default_vocabularies/1.1.1/stix_default_vocabularies.xsd.&lt;/xs:documentation&gt;</a:t>
            </a:r>
          </a:p>
          <a:p>
            <a:r>
              <a:rPr lang="en-US" sz="1200" dirty="0"/>
              <a:t>							&lt;</a:t>
            </a:r>
            <a:r>
              <a:rPr lang="en-US" sz="1200" dirty="0" err="1"/>
              <a:t>xs:documentation</a:t>
            </a:r>
            <a:r>
              <a:rPr lang="en-US" sz="1200" dirty="0"/>
              <a:t>&gt;Users may also define their own vocabulary using the type extension mechanism, specify a vocabulary name and reference using the attributes, or simply use this as a string field.&lt;/</a:t>
            </a:r>
            <a:r>
              <a:rPr lang="en-US" sz="1200" dirty="0" err="1"/>
              <a:t>xs:documentation</a:t>
            </a:r>
            <a:r>
              <a:rPr lang="en-US" sz="1200" dirty="0"/>
              <a:t>&gt;</a:t>
            </a:r>
          </a:p>
          <a:p>
            <a:r>
              <a:rPr lang="en-US" sz="1200" dirty="0"/>
              <a:t>						&lt;/</a:t>
            </a:r>
            <a:r>
              <a:rPr lang="en-US" sz="1200" dirty="0" err="1"/>
              <a:t>xs:annotation</a:t>
            </a:r>
            <a:r>
              <a:rPr lang="en-US" sz="1200" dirty="0"/>
              <a:t>&gt;</a:t>
            </a:r>
          </a:p>
          <a:p>
            <a:r>
              <a:rPr lang="en-US" sz="1200" dirty="0"/>
              <a:t>					&lt;/</a:t>
            </a:r>
            <a:r>
              <a:rPr lang="en-US" sz="1200" dirty="0" err="1"/>
              <a:t>xs:element</a:t>
            </a:r>
            <a:r>
              <a:rPr lang="en-US" sz="1200" dirty="0"/>
              <a:t>&gt;</a:t>
            </a:r>
          </a:p>
          <a:p>
            <a:r>
              <a:rPr lang="en-US" sz="1200" dirty="0"/>
              <a:t>					&lt;</a:t>
            </a:r>
            <a:r>
              <a:rPr lang="en-US" sz="1200" dirty="0" err="1"/>
              <a:t>xs:element</a:t>
            </a:r>
            <a:r>
              <a:rPr lang="en-US" sz="1200" dirty="0"/>
              <a:t> name="</a:t>
            </a:r>
            <a:r>
              <a:rPr lang="en-US" sz="1200" dirty="0" err="1"/>
              <a:t>Alternative_ID</a:t>
            </a:r>
            <a:r>
              <a:rPr lang="en-US" sz="1200" dirty="0"/>
              <a:t>" type="</a:t>
            </a:r>
            <a:r>
              <a:rPr lang="en-US" sz="1200" dirty="0" err="1"/>
              <a:t>xs:string</a:t>
            </a:r>
            <a:r>
              <a:rPr lang="en-US" sz="1200" dirty="0"/>
              <a:t>" </a:t>
            </a:r>
            <a:r>
              <a:rPr lang="en-US" sz="1200" dirty="0" err="1"/>
              <a:t>minOccurs</a:t>
            </a:r>
            <a:r>
              <a:rPr lang="en-US" sz="1200" dirty="0"/>
              <a:t>="0" </a:t>
            </a:r>
            <a:r>
              <a:rPr lang="en-US" sz="1200" dirty="0" err="1"/>
              <a:t>maxOccurs</a:t>
            </a:r>
            <a:r>
              <a:rPr lang="en-US" sz="1200" dirty="0"/>
              <a:t>="unbounded"&gt;</a:t>
            </a:r>
          </a:p>
          <a:p>
            <a:r>
              <a:rPr lang="en-US" sz="1200" dirty="0"/>
              <a:t>						&lt;</a:t>
            </a:r>
            <a:r>
              <a:rPr lang="en-US" sz="1200" dirty="0" err="1"/>
              <a:t>xs:annotation</a:t>
            </a:r>
            <a:r>
              <a:rPr lang="en-US" sz="1200" dirty="0"/>
              <a:t>&gt;</a:t>
            </a:r>
          </a:p>
          <a:p>
            <a:r>
              <a:rPr lang="en-US" sz="1200" dirty="0"/>
              <a:t>							&lt;</a:t>
            </a:r>
            <a:r>
              <a:rPr lang="en-US" sz="1200" dirty="0" err="1"/>
              <a:t>xs:documentation</a:t>
            </a:r>
            <a:r>
              <a:rPr lang="en-US" sz="1200" dirty="0"/>
              <a:t>&gt;Specifies an alternative identifier (or alias) for the cyber threat Indicator.&lt;/</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77401" y="761999"/>
            <a:ext cx="5429250" cy="5895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Bent Arrow 9"/>
          <p:cNvSpPr/>
          <p:nvPr/>
        </p:nvSpPr>
        <p:spPr>
          <a:xfrm flipV="1">
            <a:off x="2101001" y="4808702"/>
            <a:ext cx="1676400" cy="1536680"/>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TextBox 10"/>
          <p:cNvSpPr txBox="1"/>
          <p:nvPr/>
        </p:nvSpPr>
        <p:spPr>
          <a:xfrm>
            <a:off x="228600" y="4561379"/>
            <a:ext cx="1872401" cy="2031325"/>
          </a:xfrm>
          <a:prstGeom prst="rect">
            <a:avLst/>
          </a:prstGeom>
          <a:noFill/>
        </p:spPr>
        <p:txBody>
          <a:bodyPr wrap="square" rtlCol="0">
            <a:spAutoFit/>
          </a:bodyPr>
          <a:lstStyle/>
          <a:p>
            <a:r>
              <a:rPr lang="en-US" dirty="0">
                <a:solidFill>
                  <a:srgbClr val="FFFF00"/>
                </a:solidFill>
              </a:rPr>
              <a:t>XML Schema is reverse engineered into UML. Next version of STIX will have native UML model.</a:t>
            </a:r>
          </a:p>
        </p:txBody>
      </p:sp>
      <p:sp>
        <p:nvSpPr>
          <p:cNvPr id="2" name="Footer Placeholder 1"/>
          <p:cNvSpPr>
            <a:spLocks noGrp="1"/>
          </p:cNvSpPr>
          <p:nvPr>
            <p:ph type="ftr" sz="quarter" idx="12"/>
          </p:nvPr>
        </p:nvSpPr>
        <p:spPr/>
        <p:txBody>
          <a:bodyPr/>
          <a:lstStyle/>
          <a:p>
            <a:r>
              <a:rPr lang="en-US" dirty="0"/>
              <a:t>OMG Operational Threat &amp; Risk</a:t>
            </a:r>
          </a:p>
        </p:txBody>
      </p:sp>
      <p:sp>
        <p:nvSpPr>
          <p:cNvPr id="7" name="Slide Number Placeholder 6"/>
          <p:cNvSpPr>
            <a:spLocks noGrp="1"/>
          </p:cNvSpPr>
          <p:nvPr>
            <p:ph type="sldNum" sz="quarter" idx="11"/>
          </p:nvPr>
        </p:nvSpPr>
        <p:spPr/>
        <p:txBody>
          <a:bodyPr/>
          <a:lstStyle/>
          <a:p>
            <a:fld id="{C5349D12-3EF0-44B0-8484-0F10BE0E01DA}" type="slidenum">
              <a:rPr lang="en-US" smtClean="0"/>
              <a:t>40</a:t>
            </a:fld>
            <a:endParaRPr lang="en-US"/>
          </a:p>
        </p:txBody>
      </p:sp>
      <p:sp>
        <p:nvSpPr>
          <p:cNvPr id="8" name="Date Placeholder 7"/>
          <p:cNvSpPr>
            <a:spLocks noGrp="1"/>
          </p:cNvSpPr>
          <p:nvPr>
            <p:ph type="dt" sz="half" idx="10"/>
          </p:nvPr>
        </p:nvSpPr>
        <p:spPr/>
        <p:txBody>
          <a:bodyPr/>
          <a:lstStyle/>
          <a:p>
            <a:r>
              <a:rPr lang="en-US" dirty="0"/>
              <a:t>11/2016</a:t>
            </a:r>
          </a:p>
        </p:txBody>
      </p:sp>
    </p:spTree>
    <p:extLst>
      <p:ext uri="{BB962C8B-B14F-4D97-AF65-F5344CB8AC3E}">
        <p14:creationId xmlns:p14="http://schemas.microsoft.com/office/powerpoint/2010/main" val="404157340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52426" y="228600"/>
            <a:ext cx="8715374" cy="609600"/>
          </a:xfrm>
        </p:spPr>
        <p:txBody>
          <a:bodyPr>
            <a:normAutofit fontScale="90000"/>
          </a:bodyPr>
          <a:lstStyle/>
          <a:p>
            <a:r>
              <a:rPr lang="en-US" dirty="0"/>
              <a:t>XML Element </a:t>
            </a:r>
            <a:r>
              <a:rPr lang="en-US" dirty="0">
                <a:solidFill>
                  <a:srgbClr val="00B050"/>
                </a:solidFill>
              </a:rPr>
              <a:t>represents</a:t>
            </a:r>
            <a:r>
              <a:rPr lang="en-US" dirty="0"/>
              <a:t> concept</a:t>
            </a:r>
          </a:p>
        </p:txBody>
      </p:sp>
      <p:pic>
        <p:nvPicPr>
          <p:cNvPr id="276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838200"/>
            <a:ext cx="6267450" cy="5734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Rectangular Callout 7"/>
          <p:cNvSpPr/>
          <p:nvPr/>
        </p:nvSpPr>
        <p:spPr>
          <a:xfrm>
            <a:off x="76200" y="1447800"/>
            <a:ext cx="1600200" cy="381000"/>
          </a:xfrm>
          <a:prstGeom prst="wedgeRectCallout">
            <a:avLst>
              <a:gd name="adj1" fmla="val 156115"/>
              <a:gd name="adj2" fmla="val 18522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Represents</a:t>
            </a:r>
          </a:p>
        </p:txBody>
      </p:sp>
      <p:sp>
        <p:nvSpPr>
          <p:cNvPr id="11" name="Rectangular Callout 10"/>
          <p:cNvSpPr/>
          <p:nvPr/>
        </p:nvSpPr>
        <p:spPr>
          <a:xfrm>
            <a:off x="7620000" y="914400"/>
            <a:ext cx="1066800" cy="495300"/>
          </a:xfrm>
          <a:prstGeom prst="wedgeRectCallout">
            <a:avLst>
              <a:gd name="adj1" fmla="val -112716"/>
              <a:gd name="adj2" fmla="val 14326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Mapping</a:t>
            </a:r>
          </a:p>
          <a:p>
            <a:pPr algn="ctr"/>
            <a:r>
              <a:rPr lang="en-US" dirty="0"/>
              <a:t>Rule</a:t>
            </a:r>
          </a:p>
        </p:txBody>
      </p:sp>
      <p:sp>
        <p:nvSpPr>
          <p:cNvPr id="10" name="Rectangular Callout 9"/>
          <p:cNvSpPr/>
          <p:nvPr/>
        </p:nvSpPr>
        <p:spPr>
          <a:xfrm>
            <a:off x="0" y="2362200"/>
            <a:ext cx="1600200" cy="381000"/>
          </a:xfrm>
          <a:prstGeom prst="wedgeRectCallout">
            <a:avLst>
              <a:gd name="adj1" fmla="val 57414"/>
              <a:gd name="adj2" fmla="val 1525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STIX XSD</a:t>
            </a:r>
          </a:p>
        </p:txBody>
      </p:sp>
      <p:sp>
        <p:nvSpPr>
          <p:cNvPr id="12" name="Rectangular Callout 11"/>
          <p:cNvSpPr/>
          <p:nvPr/>
        </p:nvSpPr>
        <p:spPr>
          <a:xfrm>
            <a:off x="4724400" y="6019800"/>
            <a:ext cx="1600200" cy="381000"/>
          </a:xfrm>
          <a:prstGeom prst="wedgeRectCallout">
            <a:avLst>
              <a:gd name="adj1" fmla="val -28950"/>
              <a:gd name="adj2" fmla="val -15295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Concepts</a:t>
            </a:r>
          </a:p>
        </p:txBody>
      </p:sp>
      <p:sp>
        <p:nvSpPr>
          <p:cNvPr id="7" name="Footer Placeholder 6"/>
          <p:cNvSpPr>
            <a:spLocks noGrp="1"/>
          </p:cNvSpPr>
          <p:nvPr>
            <p:ph type="ftr" sz="quarter" idx="12"/>
          </p:nvPr>
        </p:nvSpPr>
        <p:spPr/>
        <p:txBody>
          <a:bodyPr/>
          <a:lstStyle/>
          <a:p>
            <a:r>
              <a:rPr lang="en-US" dirty="0"/>
              <a:t>OMG Operational Threat &amp; Risk</a:t>
            </a:r>
          </a:p>
        </p:txBody>
      </p:sp>
      <p:sp>
        <p:nvSpPr>
          <p:cNvPr id="9" name="Slide Number Placeholder 8"/>
          <p:cNvSpPr>
            <a:spLocks noGrp="1"/>
          </p:cNvSpPr>
          <p:nvPr>
            <p:ph type="sldNum" sz="quarter" idx="11"/>
          </p:nvPr>
        </p:nvSpPr>
        <p:spPr/>
        <p:txBody>
          <a:bodyPr/>
          <a:lstStyle/>
          <a:p>
            <a:fld id="{C5349D12-3EF0-44B0-8484-0F10BE0E01DA}" type="slidenum">
              <a:rPr lang="en-US" smtClean="0"/>
              <a:t>41</a:t>
            </a:fld>
            <a:endParaRPr lang="en-US"/>
          </a:p>
        </p:txBody>
      </p:sp>
      <p:sp>
        <p:nvSpPr>
          <p:cNvPr id="13" name="Date Placeholder 12"/>
          <p:cNvSpPr>
            <a:spLocks noGrp="1"/>
          </p:cNvSpPr>
          <p:nvPr>
            <p:ph type="dt" sz="half" idx="10"/>
          </p:nvPr>
        </p:nvSpPr>
        <p:spPr/>
        <p:txBody>
          <a:bodyPr/>
          <a:lstStyle/>
          <a:p>
            <a:r>
              <a:rPr lang="en-US" dirty="0"/>
              <a:t>11/2016</a:t>
            </a:r>
          </a:p>
        </p:txBody>
      </p:sp>
    </p:spTree>
    <p:extLst>
      <p:ext uri="{BB962C8B-B14F-4D97-AF65-F5344CB8AC3E}">
        <p14:creationId xmlns:p14="http://schemas.microsoft.com/office/powerpoint/2010/main" val="263561052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endParaRPr lang="en-US" dirty="0"/>
          </a:p>
        </p:txBody>
      </p:sp>
      <p:pic>
        <p:nvPicPr>
          <p:cNvPr id="28677"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350" y="-300038"/>
            <a:ext cx="9410700" cy="74580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Footer Placeholder 5"/>
          <p:cNvSpPr>
            <a:spLocks noGrp="1"/>
          </p:cNvSpPr>
          <p:nvPr>
            <p:ph type="ftr" sz="quarter" idx="12"/>
          </p:nvPr>
        </p:nvSpPr>
        <p:spPr/>
        <p:txBody>
          <a:bodyPr/>
          <a:lstStyle/>
          <a:p>
            <a:r>
              <a:rPr lang="en-US" dirty="0"/>
              <a:t>OMG Operational Threat &amp; Risk</a:t>
            </a:r>
          </a:p>
        </p:txBody>
      </p:sp>
      <p:sp>
        <p:nvSpPr>
          <p:cNvPr id="7" name="Slide Number Placeholder 6"/>
          <p:cNvSpPr>
            <a:spLocks noGrp="1"/>
          </p:cNvSpPr>
          <p:nvPr>
            <p:ph type="sldNum" sz="quarter" idx="11"/>
          </p:nvPr>
        </p:nvSpPr>
        <p:spPr/>
        <p:txBody>
          <a:bodyPr/>
          <a:lstStyle/>
          <a:p>
            <a:fld id="{C5349D12-3EF0-44B0-8484-0F10BE0E01DA}" type="slidenum">
              <a:rPr lang="en-US" smtClean="0"/>
              <a:t>42</a:t>
            </a:fld>
            <a:endParaRPr lang="en-US"/>
          </a:p>
        </p:txBody>
      </p:sp>
      <p:sp>
        <p:nvSpPr>
          <p:cNvPr id="8" name="Date Placeholder 7"/>
          <p:cNvSpPr>
            <a:spLocks noGrp="1"/>
          </p:cNvSpPr>
          <p:nvPr>
            <p:ph type="dt" sz="half" idx="10"/>
          </p:nvPr>
        </p:nvSpPr>
        <p:spPr/>
        <p:txBody>
          <a:bodyPr/>
          <a:lstStyle/>
          <a:p>
            <a:r>
              <a:rPr lang="en-US" dirty="0"/>
              <a:t>11/2016</a:t>
            </a:r>
          </a:p>
        </p:txBody>
      </p:sp>
    </p:spTree>
    <p:extLst>
      <p:ext uri="{BB962C8B-B14F-4D97-AF65-F5344CB8AC3E}">
        <p14:creationId xmlns:p14="http://schemas.microsoft.com/office/powerpoint/2010/main" val="416688788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Example STIX source data</a:t>
            </a:r>
          </a:p>
        </p:txBody>
      </p:sp>
      <p:sp>
        <p:nvSpPr>
          <p:cNvPr id="3" name="TextBox 2"/>
          <p:cNvSpPr txBox="1"/>
          <p:nvPr/>
        </p:nvSpPr>
        <p:spPr>
          <a:xfrm>
            <a:off x="579422" y="1394234"/>
            <a:ext cx="184731" cy="276999"/>
          </a:xfrm>
          <a:prstGeom prst="rect">
            <a:avLst/>
          </a:prstGeom>
          <a:noFill/>
        </p:spPr>
        <p:txBody>
          <a:bodyPr wrap="none" rtlCol="0">
            <a:spAutoFit/>
          </a:bodyPr>
          <a:lstStyle/>
          <a:p>
            <a:endParaRPr lang="en-US" sz="1200" dirty="0"/>
          </a:p>
        </p:txBody>
      </p:sp>
      <p:sp>
        <p:nvSpPr>
          <p:cNvPr id="4" name="Rectangle 3"/>
          <p:cNvSpPr/>
          <p:nvPr/>
        </p:nvSpPr>
        <p:spPr>
          <a:xfrm>
            <a:off x="201168" y="916347"/>
            <a:ext cx="8732520" cy="5262979"/>
          </a:xfrm>
          <a:prstGeom prst="rect">
            <a:avLst/>
          </a:prstGeom>
        </p:spPr>
        <p:txBody>
          <a:bodyPr wrap="square">
            <a:spAutoFit/>
          </a:bodyPr>
          <a:lstStyle/>
          <a:p>
            <a:r>
              <a:rPr lang="en-US" sz="1200" dirty="0"/>
              <a:t>&lt;</a:t>
            </a:r>
            <a:r>
              <a:rPr lang="en-US" sz="1200" dirty="0" err="1"/>
              <a:t>stix:Incident</a:t>
            </a:r>
            <a:r>
              <a:rPr lang="en-US" sz="1200" dirty="0"/>
              <a:t> id="example:incident-fd56fb34-af59-47b3-95cf-7baaaa53fe93" timestamp="2014-08-28T16:42:52.859547+00:00" </a:t>
            </a:r>
            <a:r>
              <a:rPr lang="en-US" sz="1200" dirty="0" err="1"/>
              <a:t>xsi:type</a:t>
            </a:r>
            <a:r>
              <a:rPr lang="en-US" sz="1200" dirty="0"/>
              <a:t>='</a:t>
            </a:r>
            <a:r>
              <a:rPr lang="en-US" sz="1200" dirty="0" err="1"/>
              <a:t>incident:</a:t>
            </a:r>
            <a:r>
              <a:rPr lang="en-US" sz="1200" b="1" dirty="0" err="1">
                <a:solidFill>
                  <a:srgbClr val="00B0F0"/>
                </a:solidFill>
              </a:rPr>
              <a:t>IncidentTyp</a:t>
            </a:r>
            <a:r>
              <a:rPr lang="en-US" sz="1200" b="1" dirty="0" err="1"/>
              <a:t>e</a:t>
            </a:r>
            <a:r>
              <a:rPr lang="en-US" sz="1200" dirty="0"/>
              <a:t>' version="1.1.1"&gt; </a:t>
            </a:r>
          </a:p>
          <a:p>
            <a:r>
              <a:rPr lang="en-US" sz="1200" dirty="0"/>
              <a:t>	&lt;</a:t>
            </a:r>
            <a:r>
              <a:rPr lang="en-US" sz="1200" dirty="0" err="1"/>
              <a:t>incident:Title</a:t>
            </a:r>
            <a:r>
              <a:rPr lang="en-US" sz="1200" dirty="0"/>
              <a:t>&gt;</a:t>
            </a:r>
            <a:r>
              <a:rPr lang="en-US" sz="1200" b="1" dirty="0">
                <a:solidFill>
                  <a:srgbClr val="00B0F0"/>
                </a:solidFill>
              </a:rPr>
              <a:t>Breach of Canary Corp</a:t>
            </a:r>
            <a:r>
              <a:rPr lang="en-US" sz="1200" dirty="0"/>
              <a:t>&lt;/</a:t>
            </a:r>
            <a:r>
              <a:rPr lang="en-US" sz="1200" dirty="0" err="1"/>
              <a:t>incident:Title</a:t>
            </a:r>
            <a:r>
              <a:rPr lang="en-US" sz="1200" dirty="0"/>
              <a:t>&gt; </a:t>
            </a:r>
          </a:p>
          <a:p>
            <a:r>
              <a:rPr lang="en-US" sz="1200" dirty="0"/>
              <a:t>	&lt;</a:t>
            </a:r>
            <a:r>
              <a:rPr lang="en-US" sz="1200" dirty="0" err="1"/>
              <a:t>incident:Time</a:t>
            </a:r>
            <a:r>
              <a:rPr lang="en-US" sz="1200" dirty="0"/>
              <a:t>&gt; </a:t>
            </a:r>
          </a:p>
          <a:p>
            <a:r>
              <a:rPr lang="en-US" sz="1200" dirty="0"/>
              <a:t>		&lt;</a:t>
            </a:r>
            <a:r>
              <a:rPr lang="en-US" sz="1200" dirty="0" err="1"/>
              <a:t>incident:Incident_Discovery</a:t>
            </a:r>
            <a:r>
              <a:rPr lang="en-US" sz="1200" dirty="0"/>
              <a:t> precision="second"&gt;2013-01-13T00:00:00&lt;/</a:t>
            </a:r>
            <a:r>
              <a:rPr lang="en-US" sz="1200" dirty="0" err="1"/>
              <a:t>incident:Incident_Discovery</a:t>
            </a:r>
            <a:r>
              <a:rPr lang="en-US" sz="1200" dirty="0"/>
              <a:t>&gt; </a:t>
            </a:r>
          </a:p>
          <a:p>
            <a:r>
              <a:rPr lang="en-US" sz="1200" dirty="0"/>
              <a:t>	&lt;/</a:t>
            </a:r>
            <a:r>
              <a:rPr lang="en-US" sz="1200" dirty="0" err="1"/>
              <a:t>incident:Time</a:t>
            </a:r>
            <a:r>
              <a:rPr lang="en-US" sz="1200" dirty="0"/>
              <a:t>&gt; </a:t>
            </a:r>
          </a:p>
          <a:p>
            <a:r>
              <a:rPr lang="en-US" sz="1200" dirty="0"/>
              <a:t>	&lt;</a:t>
            </a:r>
            <a:r>
              <a:rPr lang="en-US" sz="1200" dirty="0" err="1"/>
              <a:t>incident:Description</a:t>
            </a:r>
            <a:r>
              <a:rPr lang="en-US" sz="1200" dirty="0"/>
              <a:t>&gt;</a:t>
            </a:r>
            <a:r>
              <a:rPr lang="en-US" sz="1200" b="1" dirty="0">
                <a:solidFill>
                  <a:srgbClr val="00B0F0"/>
                </a:solidFill>
              </a:rPr>
              <a:t>Intrusion into enterprise network</a:t>
            </a:r>
            <a:r>
              <a:rPr lang="en-US" sz="1200" dirty="0"/>
              <a:t>&lt;/</a:t>
            </a:r>
            <a:r>
              <a:rPr lang="en-US" sz="1200" dirty="0" err="1"/>
              <a:t>incident:Description</a:t>
            </a:r>
            <a:r>
              <a:rPr lang="en-US" sz="1200" dirty="0"/>
              <a:t>&gt; </a:t>
            </a:r>
          </a:p>
          <a:p>
            <a:r>
              <a:rPr lang="en-US" sz="1200" dirty="0"/>
              <a:t>	&lt;</a:t>
            </a:r>
            <a:r>
              <a:rPr lang="en-US" sz="1200" dirty="0" err="1"/>
              <a:t>incident:Reporter</a:t>
            </a:r>
            <a:r>
              <a:rPr lang="en-US" sz="1200" dirty="0"/>
              <a:t>&gt; </a:t>
            </a:r>
          </a:p>
          <a:p>
            <a:r>
              <a:rPr lang="en-US" sz="1200" dirty="0"/>
              <a:t>		&lt;</a:t>
            </a:r>
            <a:r>
              <a:rPr lang="en-US" sz="1200" dirty="0" err="1"/>
              <a:t>stixCommon:Description</a:t>
            </a:r>
            <a:r>
              <a:rPr lang="en-US" sz="1200" dirty="0"/>
              <a:t>&gt;The person who reported it&lt;/</a:t>
            </a:r>
            <a:r>
              <a:rPr lang="en-US" sz="1200" dirty="0" err="1"/>
              <a:t>stixCommon:Description</a:t>
            </a:r>
            <a:r>
              <a:rPr lang="en-US" sz="1200" dirty="0"/>
              <a:t>&gt; </a:t>
            </a:r>
          </a:p>
          <a:p>
            <a:r>
              <a:rPr lang="en-US" sz="1200" dirty="0"/>
              <a:t>		&lt;</a:t>
            </a:r>
            <a:r>
              <a:rPr lang="en-US" sz="1200" dirty="0" err="1"/>
              <a:t>stixCommon:Identity</a:t>
            </a:r>
            <a:r>
              <a:rPr lang="en-US" sz="1200" dirty="0"/>
              <a:t> id="example:Identity-5db269cf-e603-4df9-ae8c-51ff295abfaa"&gt; </a:t>
            </a:r>
          </a:p>
          <a:p>
            <a:r>
              <a:rPr lang="en-US" sz="1200" dirty="0"/>
              <a:t>			&lt;</a:t>
            </a:r>
            <a:r>
              <a:rPr lang="en-US" sz="1200" dirty="0" err="1"/>
              <a:t>stixCommon:Name</a:t>
            </a:r>
            <a:r>
              <a:rPr lang="en-US" sz="1200" dirty="0"/>
              <a:t>&gt;Sample Investigations, LLC&lt;/</a:t>
            </a:r>
            <a:r>
              <a:rPr lang="en-US" sz="1200" dirty="0" err="1"/>
              <a:t>stixCommon:Name</a:t>
            </a:r>
            <a:r>
              <a:rPr lang="en-US" sz="1200" dirty="0"/>
              <a:t>&gt; </a:t>
            </a:r>
          </a:p>
          <a:p>
            <a:r>
              <a:rPr lang="en-US" sz="1200" dirty="0"/>
              <a:t>		&lt;/</a:t>
            </a:r>
            <a:r>
              <a:rPr lang="en-US" sz="1200" dirty="0" err="1"/>
              <a:t>stixCommon:Identity</a:t>
            </a:r>
            <a:r>
              <a:rPr lang="en-US" sz="1200" dirty="0"/>
              <a:t>&gt; </a:t>
            </a:r>
          </a:p>
          <a:p>
            <a:pPr lvl="1"/>
            <a:r>
              <a:rPr lang="en-US" sz="1200" dirty="0"/>
              <a:t>	&lt;</a:t>
            </a:r>
            <a:r>
              <a:rPr lang="en-US" sz="1200" dirty="0" err="1"/>
              <a:t>stixCommon:Time</a:t>
            </a:r>
            <a:r>
              <a:rPr lang="en-US" sz="1200" dirty="0"/>
              <a:t>&gt; </a:t>
            </a:r>
          </a:p>
          <a:p>
            <a:pPr lvl="1"/>
            <a:r>
              <a:rPr lang="en-US" sz="1200" dirty="0"/>
              <a:t>		&lt;</a:t>
            </a:r>
            <a:r>
              <a:rPr lang="en-US" sz="1200" dirty="0" err="1"/>
              <a:t>cyboxCommon:Produced_Time</a:t>
            </a:r>
            <a:r>
              <a:rPr lang="en-US" sz="1200" dirty="0"/>
              <a:t>&gt;2014-03-11T00:00:00&lt;/</a:t>
            </a:r>
            <a:r>
              <a:rPr lang="en-US" sz="1200" dirty="0" err="1"/>
              <a:t>cyboxCommon:Produced_Time</a:t>
            </a:r>
            <a:r>
              <a:rPr lang="en-US" sz="1200" dirty="0"/>
              <a:t>&gt; </a:t>
            </a:r>
          </a:p>
          <a:p>
            <a:pPr lvl="1"/>
            <a:r>
              <a:rPr lang="en-US" sz="1200" dirty="0"/>
              <a:t>	&lt;/</a:t>
            </a:r>
            <a:r>
              <a:rPr lang="en-US" sz="1200" dirty="0" err="1"/>
              <a:t>stixCommon:Time</a:t>
            </a:r>
            <a:r>
              <a:rPr lang="en-US" sz="1200" dirty="0"/>
              <a:t>&gt; </a:t>
            </a:r>
          </a:p>
          <a:p>
            <a:r>
              <a:rPr lang="en-US" sz="1200" dirty="0"/>
              <a:t>	&lt;/</a:t>
            </a:r>
            <a:r>
              <a:rPr lang="en-US" sz="1200" dirty="0" err="1"/>
              <a:t>incident:Reporter</a:t>
            </a:r>
            <a:r>
              <a:rPr lang="en-US" sz="1200" dirty="0"/>
              <a:t>&gt; </a:t>
            </a:r>
          </a:p>
          <a:p>
            <a:r>
              <a:rPr lang="en-US" sz="1200" dirty="0"/>
              <a:t>	&lt;</a:t>
            </a:r>
            <a:r>
              <a:rPr lang="en-US" sz="1200" dirty="0" err="1"/>
              <a:t>incident:</a:t>
            </a:r>
            <a:r>
              <a:rPr lang="en-US" sz="1200" b="1" dirty="0" err="1"/>
              <a:t>Victim</a:t>
            </a:r>
            <a:r>
              <a:rPr lang="en-US" sz="1200" dirty="0"/>
              <a:t> id="example:Identity-c85082f3-bc04-43c8-a000-e0c1d0f2c045"&gt; </a:t>
            </a:r>
          </a:p>
          <a:p>
            <a:pPr lvl="1"/>
            <a:r>
              <a:rPr lang="en-US" sz="1200" dirty="0"/>
              <a:t>	&lt;</a:t>
            </a:r>
            <a:r>
              <a:rPr lang="en-US" sz="1200" dirty="0" err="1"/>
              <a:t>stixCommon:Name</a:t>
            </a:r>
            <a:r>
              <a:rPr lang="en-US" sz="1200" dirty="0"/>
              <a:t>&gt;</a:t>
            </a:r>
            <a:r>
              <a:rPr lang="en-US" sz="1200" b="1" dirty="0">
                <a:solidFill>
                  <a:srgbClr val="00B0F0"/>
                </a:solidFill>
              </a:rPr>
              <a:t>Canary Corp</a:t>
            </a:r>
            <a:r>
              <a:rPr lang="en-US" sz="1200" dirty="0"/>
              <a:t>&lt;/</a:t>
            </a:r>
            <a:r>
              <a:rPr lang="en-US" sz="1200" dirty="0" err="1"/>
              <a:t>stixCommon:Name</a:t>
            </a:r>
            <a:r>
              <a:rPr lang="en-US" sz="1200" dirty="0"/>
              <a:t>&gt; </a:t>
            </a:r>
          </a:p>
          <a:p>
            <a:pPr lvl="1"/>
            <a:r>
              <a:rPr lang="en-US" sz="1200" dirty="0"/>
              <a:t>&lt;/</a:t>
            </a:r>
            <a:r>
              <a:rPr lang="en-US" sz="1200" dirty="0" err="1"/>
              <a:t>incident:Victim</a:t>
            </a:r>
            <a:r>
              <a:rPr lang="en-US" sz="1200" dirty="0"/>
              <a:t>&gt; </a:t>
            </a:r>
          </a:p>
          <a:p>
            <a:r>
              <a:rPr lang="en-US" sz="1200" dirty="0"/>
              <a:t>	&lt;</a:t>
            </a:r>
            <a:r>
              <a:rPr lang="en-US" sz="1200" dirty="0" err="1"/>
              <a:t>incident:Impact_Assessment</a:t>
            </a:r>
            <a:r>
              <a:rPr lang="en-US" sz="1200" dirty="0"/>
              <a:t>&gt; </a:t>
            </a:r>
          </a:p>
          <a:p>
            <a:pPr lvl="2"/>
            <a:r>
              <a:rPr lang="en-US" sz="1200" dirty="0"/>
              <a:t>&lt;</a:t>
            </a:r>
            <a:r>
              <a:rPr lang="en-US" sz="1200" dirty="0" err="1"/>
              <a:t>incident:Effects</a:t>
            </a:r>
            <a:r>
              <a:rPr lang="en-US" sz="1200" dirty="0"/>
              <a:t>&gt; </a:t>
            </a:r>
          </a:p>
          <a:p>
            <a:pPr lvl="2"/>
            <a:r>
              <a:rPr lang="en-US" sz="1200" dirty="0"/>
              <a:t>	&lt;</a:t>
            </a:r>
            <a:r>
              <a:rPr lang="en-US" sz="1200" dirty="0" err="1"/>
              <a:t>incident:Effect</a:t>
            </a:r>
            <a:r>
              <a:rPr lang="en-US" sz="1200" dirty="0"/>
              <a:t> </a:t>
            </a:r>
            <a:r>
              <a:rPr lang="en-US" sz="1200" dirty="0" err="1"/>
              <a:t>xsi:type</a:t>
            </a:r>
            <a:r>
              <a:rPr lang="en-US" sz="1200" dirty="0"/>
              <a:t>="stixVocabs:IncidentEffectVocab-1.0"&gt;Financial Loss&lt;/</a:t>
            </a:r>
            <a:r>
              <a:rPr lang="en-US" sz="1200" dirty="0" err="1"/>
              <a:t>incident:Effect</a:t>
            </a:r>
            <a:r>
              <a:rPr lang="en-US" sz="1200" dirty="0"/>
              <a:t>&gt; </a:t>
            </a:r>
          </a:p>
          <a:p>
            <a:pPr lvl="2"/>
            <a:r>
              <a:rPr lang="en-US" sz="1200" dirty="0"/>
              <a:t>&lt;/</a:t>
            </a:r>
            <a:r>
              <a:rPr lang="en-US" sz="1200" dirty="0" err="1"/>
              <a:t>incident:Effects</a:t>
            </a:r>
            <a:r>
              <a:rPr lang="en-US" sz="1200" dirty="0"/>
              <a:t>&gt; </a:t>
            </a:r>
          </a:p>
          <a:p>
            <a:pPr lvl="1"/>
            <a:r>
              <a:rPr lang="en-US" sz="1200" dirty="0"/>
              <a:t>&lt;/</a:t>
            </a:r>
            <a:r>
              <a:rPr lang="en-US" sz="1200" dirty="0" err="1"/>
              <a:t>incident:Impact_Assessment</a:t>
            </a:r>
            <a:r>
              <a:rPr lang="en-US" sz="1200" dirty="0"/>
              <a:t>&gt; </a:t>
            </a:r>
          </a:p>
          <a:p>
            <a:r>
              <a:rPr lang="en-US" sz="1200" dirty="0"/>
              <a:t>	&lt;</a:t>
            </a:r>
            <a:r>
              <a:rPr lang="en-US" sz="1200" dirty="0" err="1"/>
              <a:t>incident:Confidence</a:t>
            </a:r>
            <a:r>
              <a:rPr lang="en-US" sz="1200" dirty="0"/>
              <a:t> timestamp="2014-08-28T16:42:52.859570+00:00"&gt; </a:t>
            </a:r>
          </a:p>
          <a:p>
            <a:pPr lvl="1"/>
            <a:r>
              <a:rPr lang="en-US" sz="1200" dirty="0"/>
              <a:t>	&lt;</a:t>
            </a:r>
            <a:r>
              <a:rPr lang="en-US" sz="1200" dirty="0" err="1"/>
              <a:t>stixCommon:Value</a:t>
            </a:r>
            <a:r>
              <a:rPr lang="en-US" sz="1200" dirty="0"/>
              <a:t> </a:t>
            </a:r>
            <a:r>
              <a:rPr lang="en-US" sz="1200" dirty="0" err="1"/>
              <a:t>xsi:type</a:t>
            </a:r>
            <a:r>
              <a:rPr lang="en-US" sz="1200" dirty="0"/>
              <a:t>="stixVocabs:HighMediumLowVocab-1.0"&gt;High&lt;/</a:t>
            </a:r>
            <a:r>
              <a:rPr lang="en-US" sz="1200" dirty="0" err="1"/>
              <a:t>stixCommon:Value</a:t>
            </a:r>
            <a:r>
              <a:rPr lang="en-US" sz="1200" dirty="0"/>
              <a:t>&gt; </a:t>
            </a:r>
          </a:p>
          <a:p>
            <a:pPr lvl="1"/>
            <a:r>
              <a:rPr lang="en-US" sz="1200" dirty="0"/>
              <a:t>&lt;/</a:t>
            </a:r>
            <a:r>
              <a:rPr lang="en-US" sz="1200" dirty="0" err="1"/>
              <a:t>incident:Confidence</a:t>
            </a:r>
            <a:r>
              <a:rPr lang="en-US" sz="1200" dirty="0"/>
              <a:t>&gt; </a:t>
            </a:r>
          </a:p>
          <a:p>
            <a:r>
              <a:rPr lang="en-US" sz="1200" dirty="0"/>
              <a:t>&lt;/</a:t>
            </a:r>
            <a:r>
              <a:rPr lang="en-US" sz="1200" dirty="0" err="1"/>
              <a:t>stix:Incident</a:t>
            </a:r>
            <a:r>
              <a:rPr lang="en-US" sz="1200" dirty="0"/>
              <a:t>&gt; </a:t>
            </a:r>
          </a:p>
        </p:txBody>
      </p:sp>
    </p:spTree>
    <p:extLst>
      <p:ext uri="{BB962C8B-B14F-4D97-AF65-F5344CB8AC3E}">
        <p14:creationId xmlns:p14="http://schemas.microsoft.com/office/powerpoint/2010/main" val="289747251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solidFill>
                  <a:srgbClr val="FFFF00"/>
                </a:solidFill>
              </a:rPr>
              <a:t>Example of mapped data graph</a:t>
            </a:r>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12358" y="1094822"/>
            <a:ext cx="6036295" cy="52898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Left Arrow 2"/>
          <p:cNvSpPr/>
          <p:nvPr/>
        </p:nvSpPr>
        <p:spPr>
          <a:xfrm rot="19856054">
            <a:off x="5684348" y="5138712"/>
            <a:ext cx="1905000" cy="83820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Provenance</a:t>
            </a:r>
          </a:p>
        </p:txBody>
      </p:sp>
    </p:spTree>
    <p:extLst>
      <p:ext uri="{BB962C8B-B14F-4D97-AF65-F5344CB8AC3E}">
        <p14:creationId xmlns:p14="http://schemas.microsoft.com/office/powerpoint/2010/main" val="364730726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NIEM Mapping summary (1)</a:t>
            </a:r>
          </a:p>
        </p:txBody>
      </p:sp>
      <p:pic>
        <p:nvPicPr>
          <p:cNvPr id="3072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66863" y="990600"/>
            <a:ext cx="6010275" cy="5238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8845476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327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3068" y="0"/>
            <a:ext cx="8496300" cy="6838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9591539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dirty="0"/>
              <a:t>Two-way semantic “pivot” through conceptual reference models</a:t>
            </a:r>
          </a:p>
        </p:txBody>
      </p:sp>
      <p:sp>
        <p:nvSpPr>
          <p:cNvPr id="3" name="Title 2"/>
          <p:cNvSpPr>
            <a:spLocks noGrp="1"/>
          </p:cNvSpPr>
          <p:nvPr>
            <p:ph type="title"/>
          </p:nvPr>
        </p:nvSpPr>
        <p:spPr/>
        <p:txBody>
          <a:bodyPr/>
          <a:lstStyle/>
          <a:p>
            <a:r>
              <a:rPr lang="en-US" dirty="0"/>
              <a:t>Result of mapping</a:t>
            </a:r>
          </a:p>
        </p:txBody>
      </p:sp>
    </p:spTree>
    <p:extLst>
      <p:ext uri="{BB962C8B-B14F-4D97-AF65-F5344CB8AC3E}">
        <p14:creationId xmlns:p14="http://schemas.microsoft.com/office/powerpoint/2010/main" val="112835443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sz="quarter" idx="13"/>
          </p:nvPr>
        </p:nvSpPr>
        <p:spPr/>
        <p:txBody>
          <a:bodyPr/>
          <a:lstStyle/>
          <a:p>
            <a:r>
              <a:rPr lang="en-US" dirty="0"/>
              <a:t>Further engagement of stakeholders</a:t>
            </a:r>
          </a:p>
          <a:p>
            <a:r>
              <a:rPr lang="en-US" dirty="0"/>
              <a:t>Validation against user requirements, use cases and data</a:t>
            </a:r>
          </a:p>
          <a:p>
            <a:r>
              <a:rPr lang="en-US" dirty="0"/>
              <a:t>Reference and pilot implementations</a:t>
            </a:r>
          </a:p>
        </p:txBody>
      </p:sp>
      <p:sp>
        <p:nvSpPr>
          <p:cNvPr id="5" name="Date Placeholder 4"/>
          <p:cNvSpPr>
            <a:spLocks noGrp="1"/>
          </p:cNvSpPr>
          <p:nvPr>
            <p:ph type="dt" sz="half" idx="14"/>
          </p:nvPr>
        </p:nvSpPr>
        <p:spPr/>
        <p:txBody>
          <a:bodyPr/>
          <a:lstStyle/>
          <a:p>
            <a:r>
              <a:rPr lang="en-US" dirty="0"/>
              <a:t>January 2017</a:t>
            </a:r>
          </a:p>
        </p:txBody>
      </p:sp>
      <p:sp>
        <p:nvSpPr>
          <p:cNvPr id="6" name="Slide Number Placeholder 5"/>
          <p:cNvSpPr>
            <a:spLocks noGrp="1"/>
          </p:cNvSpPr>
          <p:nvPr>
            <p:ph type="sldNum" sz="quarter" idx="15"/>
          </p:nvPr>
        </p:nvSpPr>
        <p:spPr/>
        <p:txBody>
          <a:bodyPr/>
          <a:lstStyle/>
          <a:p>
            <a:fld id="{C5349D12-3EF0-44B0-8484-0F10BE0E01DA}" type="slidenum">
              <a:rPr lang="en-US" smtClean="0"/>
              <a:t>48</a:t>
            </a:fld>
            <a:endParaRPr lang="en-US"/>
          </a:p>
        </p:txBody>
      </p:sp>
      <p:sp>
        <p:nvSpPr>
          <p:cNvPr id="7" name="Footer Placeholder 6"/>
          <p:cNvSpPr>
            <a:spLocks noGrp="1"/>
          </p:cNvSpPr>
          <p:nvPr>
            <p:ph type="ftr" sz="quarter" idx="16"/>
          </p:nvPr>
        </p:nvSpPr>
        <p:spPr/>
        <p:txBody>
          <a:bodyPr/>
          <a:lstStyle/>
          <a:p>
            <a:r>
              <a:rPr lang="en-US" dirty="0"/>
              <a:t>OMG Threat &amp; Risk </a:t>
            </a:r>
          </a:p>
        </p:txBody>
      </p:sp>
      <p:sp>
        <p:nvSpPr>
          <p:cNvPr id="8" name="Title 7"/>
          <p:cNvSpPr>
            <a:spLocks noGrp="1"/>
          </p:cNvSpPr>
          <p:nvPr>
            <p:ph type="title"/>
          </p:nvPr>
        </p:nvSpPr>
        <p:spPr/>
        <p:txBody>
          <a:bodyPr/>
          <a:lstStyle/>
          <a:p>
            <a:r>
              <a:rPr lang="en-US" dirty="0"/>
              <a:t>Next Steps</a:t>
            </a:r>
          </a:p>
        </p:txBody>
      </p:sp>
    </p:spTree>
    <p:extLst>
      <p:ext uri="{BB962C8B-B14F-4D97-AF65-F5344CB8AC3E}">
        <p14:creationId xmlns:p14="http://schemas.microsoft.com/office/powerpoint/2010/main" val="25977794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p:txBody>
          <a:bodyPr>
            <a:normAutofit/>
          </a:bodyPr>
          <a:lstStyle/>
          <a:p>
            <a:r>
              <a:rPr lang="en-US" sz="2400" dirty="0"/>
              <a:t>Transformation from one information sharing data format to another</a:t>
            </a:r>
          </a:p>
          <a:p>
            <a:pPr lvl="1"/>
            <a:r>
              <a:rPr lang="en-US" sz="2000" dirty="0"/>
              <a:t>Example: STIX Cyber Event to NIEM to a CAP Alert</a:t>
            </a:r>
          </a:p>
          <a:p>
            <a:r>
              <a:rPr lang="en-US" sz="2400" dirty="0"/>
              <a:t>Analytics of information federated from multiple sources</a:t>
            </a:r>
          </a:p>
          <a:p>
            <a:pPr lvl="1"/>
            <a:r>
              <a:rPr lang="en-US" sz="2000" dirty="0"/>
              <a:t>Examples: </a:t>
            </a:r>
          </a:p>
          <a:p>
            <a:pPr lvl="2"/>
            <a:r>
              <a:rPr lang="en-US" sz="2000" dirty="0"/>
              <a:t>Fusion center “connects the dots” between a stolen laptop (from NIEM) and a cyber incident (From STIX)</a:t>
            </a:r>
          </a:p>
          <a:p>
            <a:pPr lvl="2"/>
            <a:r>
              <a:rPr lang="en-US" sz="2000" dirty="0"/>
              <a:t>Bio hazard detected by automated  instruments and collaborated by local health care professionals</a:t>
            </a:r>
          </a:p>
        </p:txBody>
      </p:sp>
      <p:sp>
        <p:nvSpPr>
          <p:cNvPr id="2" name="Title 1"/>
          <p:cNvSpPr>
            <a:spLocks noGrp="1"/>
          </p:cNvSpPr>
          <p:nvPr>
            <p:ph type="title"/>
          </p:nvPr>
        </p:nvSpPr>
        <p:spPr/>
        <p:txBody>
          <a:bodyPr/>
          <a:lstStyle/>
          <a:p>
            <a:r>
              <a:rPr lang="en-US" dirty="0"/>
              <a:t>Primary classes of use cases</a:t>
            </a:r>
          </a:p>
        </p:txBody>
      </p:sp>
      <p:sp>
        <p:nvSpPr>
          <p:cNvPr id="4" name="Footer Placeholder 3"/>
          <p:cNvSpPr>
            <a:spLocks noGrp="1"/>
          </p:cNvSpPr>
          <p:nvPr>
            <p:ph type="ftr" sz="quarter" idx="16"/>
          </p:nvPr>
        </p:nvSpPr>
        <p:spPr/>
        <p:txBody>
          <a:bodyPr/>
          <a:lstStyle/>
          <a:p>
            <a:r>
              <a:rPr lang="en-US" dirty="0"/>
              <a:t>OMG Threat &amp; Risk </a:t>
            </a:r>
          </a:p>
        </p:txBody>
      </p:sp>
      <p:sp>
        <p:nvSpPr>
          <p:cNvPr id="5" name="Slide Number Placeholder 4"/>
          <p:cNvSpPr>
            <a:spLocks noGrp="1"/>
          </p:cNvSpPr>
          <p:nvPr>
            <p:ph type="sldNum" sz="quarter" idx="15"/>
          </p:nvPr>
        </p:nvSpPr>
        <p:spPr/>
        <p:txBody>
          <a:bodyPr/>
          <a:lstStyle/>
          <a:p>
            <a:fld id="{C5349D12-3EF0-44B0-8484-0F10BE0E01DA}" type="slidenum">
              <a:rPr lang="en-US" smtClean="0"/>
              <a:t>5</a:t>
            </a:fld>
            <a:endParaRPr lang="en-US"/>
          </a:p>
        </p:txBody>
      </p:sp>
      <p:sp>
        <p:nvSpPr>
          <p:cNvPr id="6" name="Date Placeholder 5"/>
          <p:cNvSpPr>
            <a:spLocks noGrp="1"/>
          </p:cNvSpPr>
          <p:nvPr>
            <p:ph type="dt" sz="half" idx="14"/>
          </p:nvPr>
        </p:nvSpPr>
        <p:spPr/>
        <p:txBody>
          <a:bodyPr/>
          <a:lstStyle/>
          <a:p>
            <a:r>
              <a:rPr lang="en-US" dirty="0"/>
              <a:t>January 2017</a:t>
            </a:r>
          </a:p>
        </p:txBody>
      </p:sp>
    </p:spTree>
    <p:extLst>
      <p:ext uri="{BB962C8B-B14F-4D97-AF65-F5344CB8AC3E}">
        <p14:creationId xmlns:p14="http://schemas.microsoft.com/office/powerpoint/2010/main" val="40780207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dirty="0"/>
              <a:t>January 2017</a:t>
            </a:r>
          </a:p>
        </p:txBody>
      </p:sp>
      <p:sp>
        <p:nvSpPr>
          <p:cNvPr id="3" name="Slide Number Placeholder 2"/>
          <p:cNvSpPr>
            <a:spLocks noGrp="1"/>
          </p:cNvSpPr>
          <p:nvPr>
            <p:ph type="sldNum" sz="quarter" idx="11"/>
          </p:nvPr>
        </p:nvSpPr>
        <p:spPr/>
        <p:txBody>
          <a:bodyPr/>
          <a:lstStyle/>
          <a:p>
            <a:fld id="{C5349D12-3EF0-44B0-8484-0F10BE0E01DA}" type="slidenum">
              <a:rPr lang="en-US" smtClean="0"/>
              <a:t>6</a:t>
            </a:fld>
            <a:endParaRPr lang="en-US"/>
          </a:p>
        </p:txBody>
      </p:sp>
      <p:sp>
        <p:nvSpPr>
          <p:cNvPr id="4" name="Footer Placeholder 3"/>
          <p:cNvSpPr>
            <a:spLocks noGrp="1"/>
          </p:cNvSpPr>
          <p:nvPr>
            <p:ph type="ftr" sz="quarter" idx="12"/>
          </p:nvPr>
        </p:nvSpPr>
        <p:spPr/>
        <p:txBody>
          <a:bodyPr/>
          <a:lstStyle/>
          <a:p>
            <a:r>
              <a:rPr lang="en-US" dirty="0"/>
              <a:t>OMG Threat &amp; Risk </a:t>
            </a:r>
          </a:p>
        </p:txBody>
      </p:sp>
      <p:sp>
        <p:nvSpPr>
          <p:cNvPr id="5" name="Title 4"/>
          <p:cNvSpPr>
            <a:spLocks noGrp="1"/>
          </p:cNvSpPr>
          <p:nvPr>
            <p:ph type="title"/>
          </p:nvPr>
        </p:nvSpPr>
        <p:spPr/>
        <p:txBody>
          <a:bodyPr>
            <a:normAutofit fontScale="90000"/>
          </a:bodyPr>
          <a:lstStyle/>
          <a:p>
            <a:r>
              <a:rPr lang="en-US" dirty="0"/>
              <a:t>Shift in information sharing approach</a:t>
            </a:r>
          </a:p>
        </p:txBody>
      </p:sp>
      <p:pic>
        <p:nvPicPr>
          <p:cNvPr id="7" name="Picture 6" descr="My way or the Highway_edited-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8149" y="1752600"/>
            <a:ext cx="2743200" cy="1810374"/>
          </a:xfrm>
          <a:prstGeom prst="rect">
            <a:avLst/>
          </a:prstGeom>
        </p:spPr>
      </p:pic>
      <p:pic>
        <p:nvPicPr>
          <p:cNvPr id="9" name="Picture 8" descr="Speeddate je presentatie, mooi onderwijs? » Speed date img ..."/>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38800" y="1752600"/>
            <a:ext cx="2810656" cy="1905000"/>
          </a:xfrm>
          <a:prstGeom prst="rect">
            <a:avLst/>
          </a:prstGeom>
        </p:spPr>
      </p:pic>
      <p:sp>
        <p:nvSpPr>
          <p:cNvPr id="10" name="Arrow: Right 9"/>
          <p:cNvSpPr/>
          <p:nvPr/>
        </p:nvSpPr>
        <p:spPr>
          <a:xfrm>
            <a:off x="3688080" y="2048187"/>
            <a:ext cx="1341120" cy="1219200"/>
          </a:xfrm>
          <a:prstGeom prst="right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388285" y="4041815"/>
            <a:ext cx="2743200" cy="1754326"/>
          </a:xfrm>
          <a:prstGeom prst="rect">
            <a:avLst/>
          </a:prstGeom>
          <a:noFill/>
        </p:spPr>
        <p:txBody>
          <a:bodyPr wrap="square" rtlCol="0">
            <a:spAutoFit/>
          </a:bodyPr>
          <a:lstStyle/>
          <a:p>
            <a:pPr algn="ctr"/>
            <a:r>
              <a:rPr lang="en-US" dirty="0"/>
              <a:t>Ask every stakeholder and system to adapt to </a:t>
            </a:r>
            <a:r>
              <a:rPr lang="en-US" dirty="0">
                <a:solidFill>
                  <a:srgbClr val="FF0000"/>
                </a:solidFill>
              </a:rPr>
              <a:t>externally imposed fixed schema</a:t>
            </a:r>
            <a:r>
              <a:rPr lang="en-US" dirty="0"/>
              <a:t>, change in schema or systems requires development</a:t>
            </a:r>
          </a:p>
        </p:txBody>
      </p:sp>
      <p:sp>
        <p:nvSpPr>
          <p:cNvPr id="12" name="TextBox 11"/>
          <p:cNvSpPr txBox="1"/>
          <p:nvPr/>
        </p:nvSpPr>
        <p:spPr>
          <a:xfrm>
            <a:off x="5674880" y="4086328"/>
            <a:ext cx="2743200" cy="1477328"/>
          </a:xfrm>
          <a:prstGeom prst="rect">
            <a:avLst/>
          </a:prstGeom>
          <a:noFill/>
        </p:spPr>
        <p:txBody>
          <a:bodyPr wrap="square" rtlCol="0">
            <a:spAutoFit/>
          </a:bodyPr>
          <a:lstStyle/>
          <a:p>
            <a:pPr algn="ctr"/>
            <a:r>
              <a:rPr lang="en-US" dirty="0"/>
              <a:t>Ask every stakeholder to </a:t>
            </a:r>
            <a:r>
              <a:rPr lang="en-US" dirty="0">
                <a:solidFill>
                  <a:srgbClr val="00B050"/>
                </a:solidFill>
              </a:rPr>
              <a:t>map </a:t>
            </a:r>
            <a:r>
              <a:rPr lang="en-US" b="1" dirty="0">
                <a:solidFill>
                  <a:srgbClr val="00B050"/>
                </a:solidFill>
              </a:rPr>
              <a:t>their </a:t>
            </a:r>
            <a:r>
              <a:rPr lang="en-US" dirty="0">
                <a:solidFill>
                  <a:srgbClr val="00B050"/>
                </a:solidFill>
              </a:rPr>
              <a:t>schema </a:t>
            </a:r>
            <a:r>
              <a:rPr lang="en-US" dirty="0"/>
              <a:t>to shared concepts, data mappings are automated &amp; agile</a:t>
            </a:r>
          </a:p>
        </p:txBody>
      </p:sp>
      <p:sp>
        <p:nvSpPr>
          <p:cNvPr id="13" name="TextBox 12"/>
          <p:cNvSpPr txBox="1"/>
          <p:nvPr/>
        </p:nvSpPr>
        <p:spPr>
          <a:xfrm>
            <a:off x="1017705" y="1258527"/>
            <a:ext cx="1584088" cy="369332"/>
          </a:xfrm>
          <a:prstGeom prst="rect">
            <a:avLst/>
          </a:prstGeom>
          <a:noFill/>
        </p:spPr>
        <p:txBody>
          <a:bodyPr wrap="none" rtlCol="0">
            <a:spAutoFit/>
          </a:bodyPr>
          <a:lstStyle/>
          <a:p>
            <a:r>
              <a:rPr lang="en-US" dirty="0"/>
              <a:t>Schema Based</a:t>
            </a:r>
          </a:p>
        </p:txBody>
      </p:sp>
      <p:sp>
        <p:nvSpPr>
          <p:cNvPr id="14" name="TextBox 13"/>
          <p:cNvSpPr txBox="1"/>
          <p:nvPr/>
        </p:nvSpPr>
        <p:spPr>
          <a:xfrm>
            <a:off x="6324600" y="1272739"/>
            <a:ext cx="1612942" cy="369332"/>
          </a:xfrm>
          <a:prstGeom prst="rect">
            <a:avLst/>
          </a:prstGeom>
          <a:noFill/>
        </p:spPr>
        <p:txBody>
          <a:bodyPr wrap="none" rtlCol="0">
            <a:spAutoFit/>
          </a:bodyPr>
          <a:lstStyle/>
          <a:p>
            <a:r>
              <a:rPr lang="en-US" dirty="0"/>
              <a:t>Concept Based</a:t>
            </a:r>
          </a:p>
        </p:txBody>
      </p:sp>
    </p:spTree>
    <p:extLst>
      <p:ext uri="{BB962C8B-B14F-4D97-AF65-F5344CB8AC3E}">
        <p14:creationId xmlns:p14="http://schemas.microsoft.com/office/powerpoint/2010/main" val="39966884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Approach</a:t>
            </a:r>
          </a:p>
        </p:txBody>
      </p:sp>
      <p:sp>
        <p:nvSpPr>
          <p:cNvPr id="3" name="Content Placeholder 2"/>
          <p:cNvSpPr>
            <a:spLocks noGrp="1"/>
          </p:cNvSpPr>
          <p:nvPr>
            <p:ph sz="quarter" idx="4294967295"/>
          </p:nvPr>
        </p:nvSpPr>
        <p:spPr>
          <a:xfrm>
            <a:off x="0" y="2011363"/>
            <a:ext cx="3886200" cy="3736975"/>
          </a:xfrm>
        </p:spPr>
        <p:txBody>
          <a:bodyPr>
            <a:normAutofit fontScale="92500" lnSpcReduction="20000"/>
          </a:bodyPr>
          <a:lstStyle/>
          <a:p>
            <a:r>
              <a:rPr lang="en-US" sz="2000" dirty="0"/>
              <a:t>Construct a </a:t>
            </a:r>
            <a:r>
              <a:rPr lang="en-US" sz="2000" u="sng" dirty="0"/>
              <a:t>conceptual model </a:t>
            </a:r>
            <a:r>
              <a:rPr lang="en-US" sz="2000" dirty="0"/>
              <a:t>informed by existing schema, research and best practices</a:t>
            </a:r>
          </a:p>
          <a:p>
            <a:pPr lvl="1"/>
            <a:r>
              <a:rPr lang="en-US" sz="1800" dirty="0"/>
              <a:t>This conceptual model is independent of specific data structures, technologies and terminologies</a:t>
            </a:r>
          </a:p>
          <a:p>
            <a:r>
              <a:rPr lang="en-US" sz="2000" dirty="0"/>
              <a:t>Define mapping models between the conceptual model and purpose/technology schema</a:t>
            </a:r>
          </a:p>
          <a:p>
            <a:r>
              <a:rPr lang="en-US" sz="2000" dirty="0"/>
              <a:t>Make both models sufficiently precise that they can drive </a:t>
            </a:r>
            <a:r>
              <a:rPr lang="en-US" sz="2000" dirty="0">
                <a:solidFill>
                  <a:srgbClr val="FF0000"/>
                </a:solidFill>
              </a:rPr>
              <a:t>automated  bridging between any mapped schema</a:t>
            </a:r>
          </a:p>
        </p:txBody>
      </p:sp>
      <p:sp>
        <p:nvSpPr>
          <p:cNvPr id="5" name="Oval 4"/>
          <p:cNvSpPr/>
          <p:nvPr/>
        </p:nvSpPr>
        <p:spPr>
          <a:xfrm>
            <a:off x="5013932" y="3213417"/>
            <a:ext cx="2811780" cy="100584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Conceptual Model</a:t>
            </a:r>
          </a:p>
        </p:txBody>
      </p:sp>
      <p:sp>
        <p:nvSpPr>
          <p:cNvPr id="6" name="Flowchart: Document 5"/>
          <p:cNvSpPr/>
          <p:nvPr/>
        </p:nvSpPr>
        <p:spPr>
          <a:xfrm>
            <a:off x="4111716" y="1996123"/>
            <a:ext cx="1257300" cy="651510"/>
          </a:xfrm>
          <a:prstGeom prst="flowChartDocument">
            <a:avLst/>
          </a:prstGeom>
          <a:solidFill>
            <a:schemeClr val="accent6">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t>Cyber</a:t>
            </a:r>
          </a:p>
        </p:txBody>
      </p:sp>
      <p:sp>
        <p:nvSpPr>
          <p:cNvPr id="7" name="Flowchart: Document 6"/>
          <p:cNvSpPr/>
          <p:nvPr/>
        </p:nvSpPr>
        <p:spPr>
          <a:xfrm>
            <a:off x="4264116" y="2148523"/>
            <a:ext cx="1257300" cy="651510"/>
          </a:xfrm>
          <a:prstGeom prst="flowChartDocument">
            <a:avLst/>
          </a:prstGeom>
          <a:solidFill>
            <a:schemeClr val="accent6">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Cyber</a:t>
            </a:r>
          </a:p>
        </p:txBody>
      </p:sp>
      <p:sp>
        <p:nvSpPr>
          <p:cNvPr id="8" name="Flowchart: Document 7"/>
          <p:cNvSpPr/>
          <p:nvPr/>
        </p:nvSpPr>
        <p:spPr>
          <a:xfrm>
            <a:off x="4736691" y="4834572"/>
            <a:ext cx="1257300" cy="651510"/>
          </a:xfrm>
          <a:prstGeom prst="flowChartDocument">
            <a:avLst/>
          </a:prstGeom>
          <a:solidFill>
            <a:schemeClr val="accent6">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t>Criminal</a:t>
            </a:r>
          </a:p>
        </p:txBody>
      </p:sp>
      <p:sp>
        <p:nvSpPr>
          <p:cNvPr id="9" name="Flowchart: Document 8"/>
          <p:cNvSpPr/>
          <p:nvPr/>
        </p:nvSpPr>
        <p:spPr>
          <a:xfrm>
            <a:off x="4889091" y="4986972"/>
            <a:ext cx="1257300" cy="651510"/>
          </a:xfrm>
          <a:prstGeom prst="flowChartDocument">
            <a:avLst/>
          </a:prstGeom>
          <a:solidFill>
            <a:schemeClr val="accent6">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Criminal</a:t>
            </a:r>
          </a:p>
        </p:txBody>
      </p:sp>
      <p:sp>
        <p:nvSpPr>
          <p:cNvPr id="10" name="Flowchart: Document 9"/>
          <p:cNvSpPr/>
          <p:nvPr/>
        </p:nvSpPr>
        <p:spPr>
          <a:xfrm>
            <a:off x="7155152" y="4864735"/>
            <a:ext cx="1257300" cy="651510"/>
          </a:xfrm>
          <a:prstGeom prst="flowChartDocument">
            <a:avLst/>
          </a:prstGeom>
          <a:solidFill>
            <a:schemeClr val="accent6">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t>Cyber</a:t>
            </a:r>
          </a:p>
        </p:txBody>
      </p:sp>
      <p:sp>
        <p:nvSpPr>
          <p:cNvPr id="11" name="Flowchart: Document 10"/>
          <p:cNvSpPr/>
          <p:nvPr/>
        </p:nvSpPr>
        <p:spPr>
          <a:xfrm>
            <a:off x="7307552" y="5017135"/>
            <a:ext cx="1344930" cy="651510"/>
          </a:xfrm>
          <a:prstGeom prst="flowChartDocument">
            <a:avLst/>
          </a:prstGeom>
          <a:solidFill>
            <a:schemeClr val="accent6">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Infrastructure</a:t>
            </a:r>
          </a:p>
        </p:txBody>
      </p:sp>
      <p:sp>
        <p:nvSpPr>
          <p:cNvPr id="12" name="Flowchart: Document 11"/>
          <p:cNvSpPr/>
          <p:nvPr/>
        </p:nvSpPr>
        <p:spPr>
          <a:xfrm>
            <a:off x="5745452" y="1365566"/>
            <a:ext cx="1257300" cy="651510"/>
          </a:xfrm>
          <a:prstGeom prst="flowChartDocument">
            <a:avLst/>
          </a:prstGeom>
          <a:solidFill>
            <a:schemeClr val="accent6">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t>Cyber</a:t>
            </a:r>
          </a:p>
        </p:txBody>
      </p:sp>
      <p:sp>
        <p:nvSpPr>
          <p:cNvPr id="13" name="Flowchart: Document 12"/>
          <p:cNvSpPr/>
          <p:nvPr/>
        </p:nvSpPr>
        <p:spPr>
          <a:xfrm>
            <a:off x="5897852" y="1517966"/>
            <a:ext cx="1257300" cy="651510"/>
          </a:xfrm>
          <a:prstGeom prst="flowChartDocument">
            <a:avLst/>
          </a:prstGeom>
          <a:solidFill>
            <a:schemeClr val="accent6">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Terrorism</a:t>
            </a:r>
          </a:p>
        </p:txBody>
      </p:sp>
      <p:sp>
        <p:nvSpPr>
          <p:cNvPr id="14" name="Flowchart: Document 13"/>
          <p:cNvSpPr/>
          <p:nvPr/>
        </p:nvSpPr>
        <p:spPr>
          <a:xfrm>
            <a:off x="7456142" y="2005647"/>
            <a:ext cx="1257300" cy="651510"/>
          </a:xfrm>
          <a:prstGeom prst="flowChartDocument">
            <a:avLst/>
          </a:prstGeom>
          <a:solidFill>
            <a:schemeClr val="accent6">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t>Cyber</a:t>
            </a:r>
          </a:p>
        </p:txBody>
      </p:sp>
      <p:sp>
        <p:nvSpPr>
          <p:cNvPr id="15" name="Flowchart: Document 14"/>
          <p:cNvSpPr/>
          <p:nvPr/>
        </p:nvSpPr>
        <p:spPr>
          <a:xfrm>
            <a:off x="7608542" y="2158047"/>
            <a:ext cx="1257300" cy="651510"/>
          </a:xfrm>
          <a:prstGeom prst="flowChartDocument">
            <a:avLst/>
          </a:prstGeom>
          <a:solidFill>
            <a:schemeClr val="accent6">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Disasters</a:t>
            </a:r>
          </a:p>
        </p:txBody>
      </p:sp>
      <p:sp>
        <p:nvSpPr>
          <p:cNvPr id="17" name="Left-Right Arrow 16"/>
          <p:cNvSpPr/>
          <p:nvPr/>
        </p:nvSpPr>
        <p:spPr>
          <a:xfrm rot="18151234">
            <a:off x="5146267" y="4184582"/>
            <a:ext cx="1299209" cy="720090"/>
          </a:xfrm>
          <a:prstGeom prst="leftRightArrow">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a:t>Map/Bridge</a:t>
            </a:r>
          </a:p>
        </p:txBody>
      </p:sp>
      <p:sp>
        <p:nvSpPr>
          <p:cNvPr id="18" name="Left-Right Arrow 17"/>
          <p:cNvSpPr/>
          <p:nvPr/>
        </p:nvSpPr>
        <p:spPr>
          <a:xfrm rot="5400000">
            <a:off x="5949286" y="2297112"/>
            <a:ext cx="1299209" cy="720090"/>
          </a:xfrm>
          <a:prstGeom prst="leftRightArrow">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a:t>Map/Bridge</a:t>
            </a:r>
          </a:p>
        </p:txBody>
      </p:sp>
      <p:sp>
        <p:nvSpPr>
          <p:cNvPr id="19" name="Left-Right Arrow 18"/>
          <p:cNvSpPr/>
          <p:nvPr/>
        </p:nvSpPr>
        <p:spPr>
          <a:xfrm rot="1881944">
            <a:off x="4754710" y="2797728"/>
            <a:ext cx="1299209" cy="720090"/>
          </a:xfrm>
          <a:prstGeom prst="leftRightArrow">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a:t>Map/Bridge</a:t>
            </a:r>
          </a:p>
        </p:txBody>
      </p:sp>
      <p:sp>
        <p:nvSpPr>
          <p:cNvPr id="20" name="Left-Right Arrow 19"/>
          <p:cNvSpPr/>
          <p:nvPr/>
        </p:nvSpPr>
        <p:spPr>
          <a:xfrm rot="18581492">
            <a:off x="6915122" y="2723832"/>
            <a:ext cx="1299209" cy="720090"/>
          </a:xfrm>
          <a:prstGeom prst="leftRightArrow">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a:t>Map/Bridge</a:t>
            </a:r>
          </a:p>
        </p:txBody>
      </p:sp>
      <p:sp>
        <p:nvSpPr>
          <p:cNvPr id="21" name="Left-Right Arrow 20"/>
          <p:cNvSpPr/>
          <p:nvPr/>
        </p:nvSpPr>
        <p:spPr>
          <a:xfrm rot="3264445">
            <a:off x="6806537" y="4191438"/>
            <a:ext cx="1299209" cy="720090"/>
          </a:xfrm>
          <a:prstGeom prst="leftRightArrow">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a:t>Map/Bridge</a:t>
            </a:r>
          </a:p>
        </p:txBody>
      </p:sp>
      <p:sp>
        <p:nvSpPr>
          <p:cNvPr id="4" name="TextBox 3"/>
          <p:cNvSpPr txBox="1"/>
          <p:nvPr/>
        </p:nvSpPr>
        <p:spPr>
          <a:xfrm>
            <a:off x="5143053" y="798286"/>
            <a:ext cx="2597361" cy="369332"/>
          </a:xfrm>
          <a:prstGeom prst="rect">
            <a:avLst/>
          </a:prstGeom>
          <a:noFill/>
        </p:spPr>
        <p:txBody>
          <a:bodyPr wrap="none" rtlCol="0">
            <a:spAutoFit/>
          </a:bodyPr>
          <a:lstStyle/>
          <a:p>
            <a:r>
              <a:rPr lang="en-US" dirty="0">
                <a:solidFill>
                  <a:srgbClr val="FF0000"/>
                </a:solidFill>
              </a:rPr>
              <a:t>Highlight O(N) vs. O(N^2)</a:t>
            </a:r>
          </a:p>
        </p:txBody>
      </p:sp>
      <p:sp>
        <p:nvSpPr>
          <p:cNvPr id="16" name="Footer Placeholder 15"/>
          <p:cNvSpPr>
            <a:spLocks noGrp="1"/>
          </p:cNvSpPr>
          <p:nvPr>
            <p:ph type="ftr" sz="quarter" idx="12"/>
          </p:nvPr>
        </p:nvSpPr>
        <p:spPr/>
        <p:txBody>
          <a:bodyPr/>
          <a:lstStyle/>
          <a:p>
            <a:r>
              <a:rPr lang="en-US" dirty="0"/>
              <a:t>OMG Threat &amp; Risk </a:t>
            </a:r>
          </a:p>
        </p:txBody>
      </p:sp>
      <p:sp>
        <p:nvSpPr>
          <p:cNvPr id="22" name="Slide Number Placeholder 21"/>
          <p:cNvSpPr>
            <a:spLocks noGrp="1"/>
          </p:cNvSpPr>
          <p:nvPr>
            <p:ph type="sldNum" sz="quarter" idx="11"/>
          </p:nvPr>
        </p:nvSpPr>
        <p:spPr/>
        <p:txBody>
          <a:bodyPr/>
          <a:lstStyle/>
          <a:p>
            <a:fld id="{C5349D12-3EF0-44B0-8484-0F10BE0E01DA}" type="slidenum">
              <a:rPr lang="en-US" smtClean="0"/>
              <a:t>7</a:t>
            </a:fld>
            <a:endParaRPr lang="en-US"/>
          </a:p>
        </p:txBody>
      </p:sp>
      <p:sp>
        <p:nvSpPr>
          <p:cNvPr id="23" name="Date Placeholder 22"/>
          <p:cNvSpPr>
            <a:spLocks noGrp="1"/>
          </p:cNvSpPr>
          <p:nvPr>
            <p:ph type="dt" sz="half" idx="10"/>
          </p:nvPr>
        </p:nvSpPr>
        <p:spPr/>
        <p:txBody>
          <a:bodyPr/>
          <a:lstStyle/>
          <a:p>
            <a:r>
              <a:rPr lang="en-US" dirty="0"/>
              <a:t>January 2017</a:t>
            </a:r>
          </a:p>
        </p:txBody>
      </p:sp>
    </p:spTree>
    <p:extLst>
      <p:ext uri="{BB962C8B-B14F-4D97-AF65-F5344CB8AC3E}">
        <p14:creationId xmlns:p14="http://schemas.microsoft.com/office/powerpoint/2010/main" val="33135276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ight Arrow Callout 21"/>
          <p:cNvSpPr/>
          <p:nvPr/>
        </p:nvSpPr>
        <p:spPr>
          <a:xfrm>
            <a:off x="343018" y="1324352"/>
            <a:ext cx="5498372" cy="3054727"/>
          </a:xfrm>
          <a:prstGeom prst="rightArrowCallout">
            <a:avLst>
              <a:gd name="adj1" fmla="val 25000"/>
              <a:gd name="adj2" fmla="val 29536"/>
              <a:gd name="adj3" fmla="val 13042"/>
              <a:gd name="adj4" fmla="val 84962"/>
            </a:avLst>
          </a:prstGeom>
          <a:solidFill>
            <a:srgbClr val="2650A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4" name="Picture 43" descr="C:\Users\Cory\AppData\Local\Microsoft\Windows\Temporary Internet Files\Content.IE5\8HTUHAU1\puzzle[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4990" y="1310996"/>
            <a:ext cx="4663148" cy="3718203"/>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p:cNvSpPr>
            <a:spLocks noGrp="1"/>
          </p:cNvSpPr>
          <p:nvPr>
            <p:ph type="title"/>
          </p:nvPr>
        </p:nvSpPr>
        <p:spPr>
          <a:xfrm>
            <a:off x="364329" y="141027"/>
            <a:ext cx="8229600" cy="1143000"/>
          </a:xfrm>
        </p:spPr>
        <p:txBody>
          <a:bodyPr/>
          <a:lstStyle/>
          <a:p>
            <a:r>
              <a:rPr lang="en-US" dirty="0"/>
              <a:t>Conceptual Model Inputs</a:t>
            </a:r>
          </a:p>
        </p:txBody>
      </p:sp>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37805" y="1940034"/>
            <a:ext cx="2943225" cy="17637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Flowchart: Document 4"/>
          <p:cNvSpPr/>
          <p:nvPr/>
        </p:nvSpPr>
        <p:spPr>
          <a:xfrm>
            <a:off x="634429" y="1468618"/>
            <a:ext cx="1219200" cy="609600"/>
          </a:xfrm>
          <a:prstGeom prst="flowChartDocument">
            <a:avLst/>
          </a:prstGeom>
          <a:solidFill>
            <a:schemeClr val="accent1">
              <a:alpha val="4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NIEM</a:t>
            </a:r>
          </a:p>
          <a:p>
            <a:pPr algn="ctr"/>
            <a:r>
              <a:rPr lang="en-US" sz="1600" dirty="0"/>
              <a:t>(General)</a:t>
            </a:r>
          </a:p>
        </p:txBody>
      </p:sp>
      <p:sp>
        <p:nvSpPr>
          <p:cNvPr id="7" name="Flowchart: Document 6"/>
          <p:cNvSpPr/>
          <p:nvPr/>
        </p:nvSpPr>
        <p:spPr>
          <a:xfrm>
            <a:off x="634429" y="2432015"/>
            <a:ext cx="1219200" cy="609600"/>
          </a:xfrm>
          <a:prstGeom prst="flowChartDocument">
            <a:avLst/>
          </a:prstGeom>
          <a:solidFill>
            <a:schemeClr val="accent1">
              <a:alpha val="4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STIX</a:t>
            </a:r>
          </a:p>
          <a:p>
            <a:pPr algn="ctr"/>
            <a:r>
              <a:rPr lang="en-US" sz="1600" dirty="0"/>
              <a:t>(Cyber)</a:t>
            </a:r>
          </a:p>
        </p:txBody>
      </p:sp>
      <p:sp>
        <p:nvSpPr>
          <p:cNvPr id="8" name="Flowchart: Document 7"/>
          <p:cNvSpPr/>
          <p:nvPr/>
        </p:nvSpPr>
        <p:spPr>
          <a:xfrm>
            <a:off x="2070206" y="2424193"/>
            <a:ext cx="1219200" cy="609600"/>
          </a:xfrm>
          <a:prstGeom prst="flowChartDocument">
            <a:avLst/>
          </a:prstGeom>
          <a:solidFill>
            <a:schemeClr val="accent1">
              <a:alpha val="4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OGC</a:t>
            </a:r>
          </a:p>
          <a:p>
            <a:pPr algn="ctr"/>
            <a:r>
              <a:rPr lang="en-US" sz="1600" dirty="0"/>
              <a:t>(Geo)</a:t>
            </a:r>
          </a:p>
        </p:txBody>
      </p:sp>
      <p:sp>
        <p:nvSpPr>
          <p:cNvPr id="9" name="Flowchart: Document 8"/>
          <p:cNvSpPr/>
          <p:nvPr/>
        </p:nvSpPr>
        <p:spPr>
          <a:xfrm>
            <a:off x="2070206" y="1457185"/>
            <a:ext cx="1219200" cy="609600"/>
          </a:xfrm>
          <a:prstGeom prst="flowChartDocument">
            <a:avLst/>
          </a:prstGeom>
          <a:solidFill>
            <a:schemeClr val="accent1">
              <a:alpha val="4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KDM</a:t>
            </a:r>
          </a:p>
          <a:p>
            <a:pPr algn="ctr"/>
            <a:r>
              <a:rPr lang="en-US" sz="1600" dirty="0"/>
              <a:t>(Risk)</a:t>
            </a:r>
          </a:p>
        </p:txBody>
      </p:sp>
      <p:sp>
        <p:nvSpPr>
          <p:cNvPr id="10" name="Flowchart: Document 9"/>
          <p:cNvSpPr/>
          <p:nvPr/>
        </p:nvSpPr>
        <p:spPr>
          <a:xfrm>
            <a:off x="2070206" y="3351918"/>
            <a:ext cx="1219200" cy="609600"/>
          </a:xfrm>
          <a:prstGeom prst="flowChartDocument">
            <a:avLst/>
          </a:prstGeom>
          <a:solidFill>
            <a:schemeClr val="accent1">
              <a:alpha val="4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SEI</a:t>
            </a:r>
            <a:r>
              <a:rPr lang="en-US" sz="1600" dirty="0"/>
              <a:t> </a:t>
            </a:r>
          </a:p>
          <a:p>
            <a:pPr algn="ctr"/>
            <a:r>
              <a:rPr lang="en-US" sz="1600" dirty="0"/>
              <a:t>(Safety)</a:t>
            </a:r>
          </a:p>
        </p:txBody>
      </p:sp>
      <p:sp>
        <p:nvSpPr>
          <p:cNvPr id="11" name="Flowchart: Document 10"/>
          <p:cNvSpPr/>
          <p:nvPr/>
        </p:nvSpPr>
        <p:spPr>
          <a:xfrm>
            <a:off x="3463755" y="2400404"/>
            <a:ext cx="1451493" cy="609600"/>
          </a:xfrm>
          <a:prstGeom prst="flowChartDocument">
            <a:avLst/>
          </a:prstGeom>
          <a:solidFill>
            <a:schemeClr val="accent1">
              <a:alpha val="4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EDXL</a:t>
            </a:r>
          </a:p>
          <a:p>
            <a:pPr algn="ctr"/>
            <a:r>
              <a:rPr lang="en-US" dirty="0"/>
              <a:t>(Emergency)</a:t>
            </a:r>
          </a:p>
        </p:txBody>
      </p:sp>
      <p:sp>
        <p:nvSpPr>
          <p:cNvPr id="12" name="Flowchart: Document 11"/>
          <p:cNvSpPr/>
          <p:nvPr/>
        </p:nvSpPr>
        <p:spPr>
          <a:xfrm>
            <a:off x="634429" y="3351918"/>
            <a:ext cx="1219200" cy="609600"/>
          </a:xfrm>
          <a:prstGeom prst="flowChartDocument">
            <a:avLst/>
          </a:prstGeom>
          <a:solidFill>
            <a:schemeClr val="accent1">
              <a:alpha val="4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FIBO (Finance)</a:t>
            </a:r>
          </a:p>
        </p:txBody>
      </p:sp>
      <p:sp>
        <p:nvSpPr>
          <p:cNvPr id="42" name="TextBox 41"/>
          <p:cNvSpPr txBox="1"/>
          <p:nvPr/>
        </p:nvSpPr>
        <p:spPr>
          <a:xfrm>
            <a:off x="6176843" y="1324352"/>
            <a:ext cx="2501006" cy="461665"/>
          </a:xfrm>
          <a:prstGeom prst="rect">
            <a:avLst/>
          </a:prstGeom>
          <a:noFill/>
        </p:spPr>
        <p:txBody>
          <a:bodyPr wrap="none" rtlCol="0">
            <a:spAutoFit/>
          </a:bodyPr>
          <a:lstStyle/>
          <a:p>
            <a:r>
              <a:rPr lang="en-US" sz="2400" dirty="0"/>
              <a:t>Conceptual Model</a:t>
            </a:r>
          </a:p>
        </p:txBody>
      </p:sp>
      <p:sp>
        <p:nvSpPr>
          <p:cNvPr id="49" name="Flowchart: Document 48"/>
          <p:cNvSpPr/>
          <p:nvPr/>
        </p:nvSpPr>
        <p:spPr>
          <a:xfrm>
            <a:off x="3463755" y="1450568"/>
            <a:ext cx="1451493" cy="609600"/>
          </a:xfrm>
          <a:prstGeom prst="flowChartDocument">
            <a:avLst/>
          </a:prstGeom>
          <a:solidFill>
            <a:schemeClr val="accent1">
              <a:alpha val="4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NIST Framework</a:t>
            </a:r>
          </a:p>
        </p:txBody>
      </p:sp>
      <p:sp>
        <p:nvSpPr>
          <p:cNvPr id="50" name="Flowchart: Document 49"/>
          <p:cNvSpPr/>
          <p:nvPr/>
        </p:nvSpPr>
        <p:spPr>
          <a:xfrm>
            <a:off x="3451249" y="3300644"/>
            <a:ext cx="1451493" cy="609600"/>
          </a:xfrm>
          <a:prstGeom prst="flowChartDocument">
            <a:avLst/>
          </a:prstGeom>
          <a:solidFill>
            <a:schemeClr val="accent1">
              <a:alpha val="4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CAL OES</a:t>
            </a:r>
          </a:p>
          <a:p>
            <a:pPr algn="ctr"/>
            <a:r>
              <a:rPr lang="en-US" dirty="0"/>
              <a:t>(Health)</a:t>
            </a:r>
          </a:p>
        </p:txBody>
      </p:sp>
      <p:sp>
        <p:nvSpPr>
          <p:cNvPr id="51" name="Flowchart: Document 50"/>
          <p:cNvSpPr/>
          <p:nvPr/>
        </p:nvSpPr>
        <p:spPr>
          <a:xfrm>
            <a:off x="634429" y="4267200"/>
            <a:ext cx="1219200" cy="609600"/>
          </a:xfrm>
          <a:prstGeom prst="flowChartDocument">
            <a:avLst/>
          </a:prstGeom>
          <a:solidFill>
            <a:schemeClr val="accent1">
              <a:alpha val="4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ISO</a:t>
            </a:r>
          </a:p>
          <a:p>
            <a:pPr algn="ctr"/>
            <a:r>
              <a:rPr lang="en-US" dirty="0"/>
              <a:t>(Risk)</a:t>
            </a:r>
          </a:p>
        </p:txBody>
      </p:sp>
      <p:sp>
        <p:nvSpPr>
          <p:cNvPr id="52" name="Flowchart: Document 51"/>
          <p:cNvSpPr/>
          <p:nvPr/>
        </p:nvSpPr>
        <p:spPr>
          <a:xfrm>
            <a:off x="2076964" y="4267200"/>
            <a:ext cx="1219200" cy="609600"/>
          </a:xfrm>
          <a:prstGeom prst="flowChartDocument">
            <a:avLst/>
          </a:prstGeom>
          <a:solidFill>
            <a:schemeClr val="accent1">
              <a:alpha val="4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ISO</a:t>
            </a:r>
          </a:p>
          <a:p>
            <a:pPr algn="ctr"/>
            <a:r>
              <a:rPr lang="en-US" dirty="0"/>
              <a:t>(Units)</a:t>
            </a:r>
          </a:p>
        </p:txBody>
      </p:sp>
      <p:sp>
        <p:nvSpPr>
          <p:cNvPr id="53" name="Flowchart: Document 52"/>
          <p:cNvSpPr/>
          <p:nvPr/>
        </p:nvSpPr>
        <p:spPr>
          <a:xfrm>
            <a:off x="3567395" y="4267200"/>
            <a:ext cx="1219200" cy="609600"/>
          </a:xfrm>
          <a:prstGeom prst="flowChartDocument">
            <a:avLst/>
          </a:prstGeom>
          <a:solidFill>
            <a:schemeClr val="accent1">
              <a:alpha val="4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RMS</a:t>
            </a:r>
          </a:p>
          <a:p>
            <a:pPr algn="ctr"/>
            <a:r>
              <a:rPr lang="en-US" dirty="0"/>
              <a:t>(Custody)</a:t>
            </a:r>
          </a:p>
        </p:txBody>
      </p:sp>
      <p:sp>
        <p:nvSpPr>
          <p:cNvPr id="2" name="TextBox 1"/>
          <p:cNvSpPr txBox="1"/>
          <p:nvPr/>
        </p:nvSpPr>
        <p:spPr>
          <a:xfrm>
            <a:off x="377402" y="5383306"/>
            <a:ext cx="4804198" cy="923330"/>
          </a:xfrm>
          <a:prstGeom prst="rect">
            <a:avLst/>
          </a:prstGeom>
          <a:noFill/>
        </p:spPr>
        <p:txBody>
          <a:bodyPr wrap="square" rtlCol="0">
            <a:spAutoFit/>
          </a:bodyPr>
          <a:lstStyle/>
          <a:p>
            <a:r>
              <a:rPr lang="en-US" i="1" dirty="0"/>
              <a:t>There is still more to do to fully integrate the above and we anticipate more inputs and use cases</a:t>
            </a:r>
          </a:p>
        </p:txBody>
      </p:sp>
      <p:sp>
        <p:nvSpPr>
          <p:cNvPr id="6" name="Footer Placeholder 5"/>
          <p:cNvSpPr>
            <a:spLocks noGrp="1"/>
          </p:cNvSpPr>
          <p:nvPr>
            <p:ph type="ftr" sz="quarter" idx="12"/>
          </p:nvPr>
        </p:nvSpPr>
        <p:spPr/>
        <p:txBody>
          <a:bodyPr/>
          <a:lstStyle/>
          <a:p>
            <a:r>
              <a:rPr lang="en-US" dirty="0"/>
              <a:t>OMG Threat &amp; Risk </a:t>
            </a:r>
          </a:p>
        </p:txBody>
      </p:sp>
      <p:sp>
        <p:nvSpPr>
          <p:cNvPr id="13" name="Slide Number Placeholder 12"/>
          <p:cNvSpPr>
            <a:spLocks noGrp="1"/>
          </p:cNvSpPr>
          <p:nvPr>
            <p:ph type="sldNum" sz="quarter" idx="11"/>
          </p:nvPr>
        </p:nvSpPr>
        <p:spPr/>
        <p:txBody>
          <a:bodyPr/>
          <a:lstStyle/>
          <a:p>
            <a:fld id="{C5349D12-3EF0-44B0-8484-0F10BE0E01DA}" type="slidenum">
              <a:rPr lang="en-US" smtClean="0"/>
              <a:t>8</a:t>
            </a:fld>
            <a:endParaRPr lang="en-US"/>
          </a:p>
        </p:txBody>
      </p:sp>
      <p:sp>
        <p:nvSpPr>
          <p:cNvPr id="14" name="Date Placeholder 13"/>
          <p:cNvSpPr>
            <a:spLocks noGrp="1"/>
          </p:cNvSpPr>
          <p:nvPr>
            <p:ph type="dt" sz="half" idx="10"/>
          </p:nvPr>
        </p:nvSpPr>
        <p:spPr/>
        <p:txBody>
          <a:bodyPr/>
          <a:lstStyle/>
          <a:p>
            <a:r>
              <a:rPr lang="en-US" dirty="0"/>
              <a:t>January 2017</a:t>
            </a:r>
          </a:p>
        </p:txBody>
      </p:sp>
    </p:spTree>
    <p:extLst>
      <p:ext uri="{BB962C8B-B14F-4D97-AF65-F5344CB8AC3E}">
        <p14:creationId xmlns:p14="http://schemas.microsoft.com/office/powerpoint/2010/main" val="42264726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Flowchart: Alternate Process 16"/>
          <p:cNvSpPr/>
          <p:nvPr/>
        </p:nvSpPr>
        <p:spPr>
          <a:xfrm>
            <a:off x="3352800" y="1524000"/>
            <a:ext cx="1698231" cy="3826817"/>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a:t>Mappings</a:t>
            </a:r>
          </a:p>
        </p:txBody>
      </p:sp>
      <p:sp>
        <p:nvSpPr>
          <p:cNvPr id="2" name="Date Placeholder 1"/>
          <p:cNvSpPr>
            <a:spLocks noGrp="1"/>
          </p:cNvSpPr>
          <p:nvPr>
            <p:ph type="dt" sz="half" idx="10"/>
          </p:nvPr>
        </p:nvSpPr>
        <p:spPr/>
        <p:txBody>
          <a:bodyPr/>
          <a:lstStyle/>
          <a:p>
            <a:r>
              <a:rPr lang="en-US" dirty="0"/>
              <a:t>January 2017</a:t>
            </a:r>
          </a:p>
        </p:txBody>
      </p:sp>
      <p:sp>
        <p:nvSpPr>
          <p:cNvPr id="3" name="Slide Number Placeholder 2"/>
          <p:cNvSpPr>
            <a:spLocks noGrp="1"/>
          </p:cNvSpPr>
          <p:nvPr>
            <p:ph type="sldNum" sz="quarter" idx="11"/>
          </p:nvPr>
        </p:nvSpPr>
        <p:spPr/>
        <p:txBody>
          <a:bodyPr/>
          <a:lstStyle/>
          <a:p>
            <a:fld id="{C5349D12-3EF0-44B0-8484-0F10BE0E01DA}" type="slidenum">
              <a:rPr lang="en-US" smtClean="0"/>
              <a:t>9</a:t>
            </a:fld>
            <a:endParaRPr lang="en-US"/>
          </a:p>
        </p:txBody>
      </p:sp>
      <p:sp>
        <p:nvSpPr>
          <p:cNvPr id="4" name="Footer Placeholder 3"/>
          <p:cNvSpPr>
            <a:spLocks noGrp="1"/>
          </p:cNvSpPr>
          <p:nvPr>
            <p:ph type="ftr" sz="quarter" idx="12"/>
          </p:nvPr>
        </p:nvSpPr>
        <p:spPr/>
        <p:txBody>
          <a:bodyPr/>
          <a:lstStyle/>
          <a:p>
            <a:r>
              <a:rPr lang="en-US" dirty="0"/>
              <a:t>OMG Threat &amp; Risk </a:t>
            </a:r>
          </a:p>
        </p:txBody>
      </p:sp>
      <p:sp>
        <p:nvSpPr>
          <p:cNvPr id="5" name="Title 4"/>
          <p:cNvSpPr>
            <a:spLocks noGrp="1"/>
          </p:cNvSpPr>
          <p:nvPr>
            <p:ph type="title"/>
          </p:nvPr>
        </p:nvSpPr>
        <p:spPr/>
        <p:txBody>
          <a:bodyPr>
            <a:normAutofit fontScale="90000"/>
          </a:bodyPr>
          <a:lstStyle/>
          <a:p>
            <a:r>
              <a:rPr lang="en-US" dirty="0"/>
              <a:t>Models to Capabilities</a:t>
            </a:r>
          </a:p>
        </p:txBody>
      </p:sp>
      <p:pic>
        <p:nvPicPr>
          <p:cNvPr id="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0858" y="2734717"/>
            <a:ext cx="2943225" cy="17637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Box 6"/>
          <p:cNvSpPr txBox="1"/>
          <p:nvPr/>
        </p:nvSpPr>
        <p:spPr>
          <a:xfrm>
            <a:off x="479896" y="2119035"/>
            <a:ext cx="2501006" cy="461665"/>
          </a:xfrm>
          <a:prstGeom prst="rect">
            <a:avLst/>
          </a:prstGeom>
          <a:noFill/>
        </p:spPr>
        <p:txBody>
          <a:bodyPr wrap="none" rtlCol="0">
            <a:spAutoFit/>
          </a:bodyPr>
          <a:lstStyle/>
          <a:p>
            <a:r>
              <a:rPr lang="en-US" sz="2400" dirty="0"/>
              <a:t>Conceptual Model</a:t>
            </a:r>
          </a:p>
        </p:txBody>
      </p:sp>
      <p:sp>
        <p:nvSpPr>
          <p:cNvPr id="8" name="Arrow: Right 7"/>
          <p:cNvSpPr/>
          <p:nvPr/>
        </p:nvSpPr>
        <p:spPr>
          <a:xfrm>
            <a:off x="3555269" y="3086340"/>
            <a:ext cx="1371600" cy="38100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lowchart: Document 8"/>
          <p:cNvSpPr/>
          <p:nvPr/>
        </p:nvSpPr>
        <p:spPr>
          <a:xfrm>
            <a:off x="5182496" y="2028921"/>
            <a:ext cx="1828800" cy="703659"/>
          </a:xfrm>
          <a:prstGeom prst="flowChartDocumen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Vocabularies</a:t>
            </a:r>
          </a:p>
        </p:txBody>
      </p:sp>
      <p:sp>
        <p:nvSpPr>
          <p:cNvPr id="10" name="Flowchart: Document 9"/>
          <p:cNvSpPr/>
          <p:nvPr/>
        </p:nvSpPr>
        <p:spPr>
          <a:xfrm>
            <a:off x="5160084" y="2976658"/>
            <a:ext cx="1828800" cy="703659"/>
          </a:xfrm>
          <a:prstGeom prst="flowChartDocumen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Ontologies</a:t>
            </a:r>
          </a:p>
        </p:txBody>
      </p:sp>
      <p:sp>
        <p:nvSpPr>
          <p:cNvPr id="11" name="Flowchart: Document 10"/>
          <p:cNvSpPr/>
          <p:nvPr/>
        </p:nvSpPr>
        <p:spPr>
          <a:xfrm>
            <a:off x="5155602" y="3819026"/>
            <a:ext cx="1828800" cy="703659"/>
          </a:xfrm>
          <a:prstGeom prst="flowChartDocumen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Data Schema</a:t>
            </a:r>
          </a:p>
        </p:txBody>
      </p:sp>
      <p:sp>
        <p:nvSpPr>
          <p:cNvPr id="12" name="Arrow: Right 11"/>
          <p:cNvSpPr/>
          <p:nvPr/>
        </p:nvSpPr>
        <p:spPr>
          <a:xfrm rot="20438750">
            <a:off x="3492215" y="2464724"/>
            <a:ext cx="1371600" cy="38100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Right 12"/>
          <p:cNvSpPr/>
          <p:nvPr/>
        </p:nvSpPr>
        <p:spPr>
          <a:xfrm rot="1154649">
            <a:off x="3443920" y="4426547"/>
            <a:ext cx="1371600" cy="38100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lowchart: Multidocument 13"/>
          <p:cNvSpPr/>
          <p:nvPr/>
        </p:nvSpPr>
        <p:spPr>
          <a:xfrm>
            <a:off x="7011296" y="3925438"/>
            <a:ext cx="1752600" cy="1169894"/>
          </a:xfrm>
          <a:prstGeom prst="flowChartMultidocumen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STIX, NIEM, EDXL, Others</a:t>
            </a:r>
          </a:p>
        </p:txBody>
      </p:sp>
      <p:sp>
        <p:nvSpPr>
          <p:cNvPr id="15" name="Flowchart: Document 14"/>
          <p:cNvSpPr/>
          <p:nvPr/>
        </p:nvSpPr>
        <p:spPr>
          <a:xfrm>
            <a:off x="5133190" y="4645021"/>
            <a:ext cx="1828800" cy="703659"/>
          </a:xfrm>
          <a:prstGeom prst="flowChartDocumen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Data Transformations</a:t>
            </a:r>
          </a:p>
        </p:txBody>
      </p:sp>
      <p:sp>
        <p:nvSpPr>
          <p:cNvPr id="16" name="Arrow: Right 15"/>
          <p:cNvSpPr/>
          <p:nvPr/>
        </p:nvSpPr>
        <p:spPr>
          <a:xfrm>
            <a:off x="3517861" y="3848281"/>
            <a:ext cx="1371600" cy="38100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370355" y="5691356"/>
            <a:ext cx="8458200" cy="646331"/>
          </a:xfrm>
          <a:prstGeom prst="rect">
            <a:avLst/>
          </a:prstGeom>
          <a:noFill/>
        </p:spPr>
        <p:txBody>
          <a:bodyPr wrap="square" rtlCol="0">
            <a:spAutoFit/>
          </a:bodyPr>
          <a:lstStyle/>
          <a:p>
            <a:pPr algn="ctr"/>
            <a:r>
              <a:rPr lang="en-US" dirty="0"/>
              <a:t>Products and services implementing the standard provide the capacities for information sharing, federation and analytics based on mappings to data-focused technologies</a:t>
            </a:r>
          </a:p>
        </p:txBody>
      </p:sp>
    </p:spTree>
    <p:extLst>
      <p:ext uri="{BB962C8B-B14F-4D97-AF65-F5344CB8AC3E}">
        <p14:creationId xmlns:p14="http://schemas.microsoft.com/office/powerpoint/2010/main" val="317333480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ylar">
  <a:themeElements>
    <a:clrScheme name="Mylar">
      <a:dk1>
        <a:srgbClr val="000000"/>
      </a:dk1>
      <a:lt1>
        <a:srgbClr val="FFFFFF"/>
      </a:lt1>
      <a:dk2>
        <a:srgbClr val="656162"/>
      </a:dk2>
      <a:lt2>
        <a:srgbClr val="E0DACC"/>
      </a:lt2>
      <a:accent1>
        <a:srgbClr val="4A5A7A"/>
      </a:accent1>
      <a:accent2>
        <a:srgbClr val="F7BD40"/>
      </a:accent2>
      <a:accent3>
        <a:srgbClr val="975C00"/>
      </a:accent3>
      <a:accent4>
        <a:srgbClr val="754D41"/>
      </a:accent4>
      <a:accent5>
        <a:srgbClr val="838995"/>
      </a:accent5>
      <a:accent6>
        <a:srgbClr val="687B66"/>
      </a:accent6>
      <a:hlink>
        <a:srgbClr val="B5740B"/>
      </a:hlink>
      <a:folHlink>
        <a:srgbClr val="7483A0"/>
      </a:folHlink>
    </a:clrScheme>
    <a:fontScheme name="Mylar">
      <a:majorFont>
        <a:latin typeface="Corbel"/>
        <a:ea typeface=""/>
        <a:cs typeface=""/>
        <a:font script="Jpan" typeface="HGｺﾞｼｯｸM"/>
        <a:font script="Hang" typeface="맑은 고딕"/>
        <a:font script="Hans" typeface="华文楷体"/>
        <a:font script="Hant" typeface="微軟正黑體"/>
        <a:font script="Arab" typeface="Arial"/>
        <a:font script="Hebr" typeface="Arial"/>
        <a:font script="Thai" typeface="Cord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a:ea typeface=""/>
        <a:cs typeface=""/>
        <a:font script="Jpan" typeface="HGｺﾞｼｯｸM"/>
        <a:font script="Hang" typeface="맑은 고딕"/>
        <a:font script="Hans" typeface="华文楷体"/>
        <a:font script="Hant" typeface="微軟正黑體"/>
        <a:font script="Arab" typeface="Arial"/>
        <a:font script="Hebr" typeface="Arial"/>
        <a:font script="Thai" typeface="Cord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ylar">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effectStyle>
        <a:effectStyle>
          <a:effectLst>
            <a:innerShdw blurRad="50800" dist="25400" dir="13500000">
              <a:srgbClr val="000000">
                <a:alpha val="75000"/>
              </a:srgbClr>
            </a:innerShdw>
            <a:outerShdw blurRad="50800" dist="25400" dir="5400000" rotWithShape="0">
              <a:srgbClr val="000000">
                <a:alpha val="50000"/>
              </a:srgbClr>
            </a:outerShdw>
          </a:effectLst>
          <a:scene3d>
            <a:camera prst="orthographicFront">
              <a:rot lat="0" lon="0" rev="0"/>
            </a:camera>
            <a:lightRig rig="threePt" dir="tl"/>
          </a:scene3d>
          <a:sp3d prstMaterial="dkEdge">
            <a:bevelT w="25400" h="5080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tint val="100000"/>
                <a:shade val="30000"/>
                <a:alpha val="100000"/>
                <a:satMod val="255000"/>
                <a:lumMod val="100000"/>
              </a:schemeClr>
            </a:gs>
          </a:gsLst>
          <a:path path="circle">
            <a:fillToRect l="50000" t="-80000" r="50000" b="180000"/>
          </a:path>
        </a:gradFill>
        <a:blipFill rotWithShape="1">
          <a:blip xmlns:r="http://schemas.openxmlformats.org/officeDocument/2006/relationships" r:embed="rId1">
            <a:duotone>
              <a:schemeClr val="phClr">
                <a:lumMod val="80000"/>
              </a:schemeClr>
              <a:schemeClr val="phClr">
                <a:tint val="50000"/>
                <a:lumMod val="150000"/>
              </a:schemeClr>
            </a:duotone>
          </a:blip>
          <a:stretch/>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5193</TotalTime>
  <Words>2802</Words>
  <Application>Microsoft Office PowerPoint</Application>
  <PresentationFormat>On-screen Show (4:3)</PresentationFormat>
  <Paragraphs>545</Paragraphs>
  <Slides>48</Slides>
  <Notes>5</Notes>
  <HiddenSlides>0</HiddenSlides>
  <MMClips>1</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48</vt:i4>
      </vt:variant>
    </vt:vector>
  </HeadingPairs>
  <TitlesOfParts>
    <vt:vector size="60" baseType="lpstr">
      <vt:lpstr>Arial</vt:lpstr>
      <vt:lpstr>Times New Roman</vt:lpstr>
      <vt:lpstr>Wingdings</vt:lpstr>
      <vt:lpstr>Century Gothic</vt:lpstr>
      <vt:lpstr>ＭＳ Ｐゴシック</vt:lpstr>
      <vt:lpstr>Lucida Grande</vt:lpstr>
      <vt:lpstr>Tahoma</vt:lpstr>
      <vt:lpstr>Franklin Gothic Book</vt:lpstr>
      <vt:lpstr>Calibri</vt:lpstr>
      <vt:lpstr>Corbel</vt:lpstr>
      <vt:lpstr>Tunga</vt:lpstr>
      <vt:lpstr>Mylar</vt:lpstr>
      <vt:lpstr>Operational Threat &amp; Risk Information Sharing and Analytics</vt:lpstr>
      <vt:lpstr>Draft specification artifacts</vt:lpstr>
      <vt:lpstr>Problem Space</vt:lpstr>
      <vt:lpstr>What we need is an integrating framework that supports automated data mapping</vt:lpstr>
      <vt:lpstr>Primary classes of use cases</vt:lpstr>
      <vt:lpstr>Shift in information sharing approach</vt:lpstr>
      <vt:lpstr>Approach</vt:lpstr>
      <vt:lpstr>Conceptual Model Inputs</vt:lpstr>
      <vt:lpstr>Models to Capabilities</vt:lpstr>
      <vt:lpstr>The Process</vt:lpstr>
      <vt:lpstr>Open Community Process</vt:lpstr>
      <vt:lpstr>Who Is OMG?</vt:lpstr>
      <vt:lpstr>Developing Standards</vt:lpstr>
      <vt:lpstr>OMG’s Best-Known Successes</vt:lpstr>
      <vt:lpstr>Submitters and Contributors (Thus Far)</vt:lpstr>
      <vt:lpstr>Summary Of OMG RFP Process</vt:lpstr>
      <vt:lpstr>Status</vt:lpstr>
      <vt:lpstr>Stakeholder roles in our community</vt:lpstr>
      <vt:lpstr>Use Case – Critical Infrastructure</vt:lpstr>
      <vt:lpstr>Potential Information Flows</vt:lpstr>
      <vt:lpstr>Example - Snowmageddon</vt:lpstr>
      <vt:lpstr>Example of structuring risk information</vt:lpstr>
      <vt:lpstr>A Potential Storm? Who said this?</vt:lpstr>
      <vt:lpstr>Precepts</vt:lpstr>
      <vt:lpstr>Core Concept: Comprehending Planned and Unplanned Threats</vt:lpstr>
      <vt:lpstr>Core Concept: Attacker/Defender Symmetry</vt:lpstr>
      <vt:lpstr>Understanding the models</vt:lpstr>
      <vt:lpstr>Kinds of models</vt:lpstr>
      <vt:lpstr>Pivoting Through a Conceptual Model</vt:lpstr>
      <vt:lpstr>Mappings included</vt:lpstr>
      <vt:lpstr>Representing the data and schema</vt:lpstr>
      <vt:lpstr>Conceptual Model Layering</vt:lpstr>
      <vt:lpstr>Conceptual Model Packages</vt:lpstr>
      <vt:lpstr>Example Models</vt:lpstr>
      <vt:lpstr>Example of Modeling Style</vt:lpstr>
      <vt:lpstr>Example Instances</vt:lpstr>
      <vt:lpstr>Example of more threat-specific module</vt:lpstr>
      <vt:lpstr>Model/Ontology/Vocabulary Representation</vt:lpstr>
      <vt:lpstr>Data Mappings</vt:lpstr>
      <vt:lpstr>Representing the STIX physical model</vt:lpstr>
      <vt:lpstr>XML Element represents concept</vt:lpstr>
      <vt:lpstr>PowerPoint Presentation</vt:lpstr>
      <vt:lpstr>Example STIX source data</vt:lpstr>
      <vt:lpstr>Example of mapped data graph</vt:lpstr>
      <vt:lpstr>NIEM Mapping summary (1)</vt:lpstr>
      <vt:lpstr>PowerPoint Presentation</vt:lpstr>
      <vt:lpstr>Result of mapping</vt:lpstr>
      <vt:lpstr>Next Steps</vt:lpstr>
    </vt:vector>
  </TitlesOfParts>
  <Company>Model Driven Solutions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Threat/Risk Information Sharing and Analytics</dc:title>
  <dc:creator>Cory Casanave</dc:creator>
  <cp:lastModifiedBy>Cory Casanave</cp:lastModifiedBy>
  <cp:revision>293</cp:revision>
  <dcterms:created xsi:type="dcterms:W3CDTF">2014-12-22T21:21:42Z</dcterms:created>
  <dcterms:modified xsi:type="dcterms:W3CDTF">2017-01-19T19:27:07Z</dcterms:modified>
</cp:coreProperties>
</file>